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Nunito"/>
      <p:regular r:id="rId32"/>
      <p:bold r:id="rId33"/>
      <p:italic r:id="rId34"/>
      <p:boldItalic r:id="rId35"/>
    </p:embeddedFont>
    <p:embeddedFont>
      <p:font typeface="Lato"/>
      <p:regular r:id="rId36"/>
      <p:bold r:id="rId37"/>
      <p:italic r:id="rId38"/>
      <p:boldItalic r:id="rId39"/>
    </p:embeddedFont>
    <p:embeddedFont>
      <p:font typeface="Fira Sans Extra Condensed Medium"/>
      <p:regular r:id="rId40"/>
      <p:bold r:id="rId41"/>
      <p:italic r:id="rId42"/>
      <p:boldItalic r:id="rId43"/>
    </p:embeddedFont>
    <p:embeddedFont>
      <p:font typeface="Maven Pro"/>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582B5CE-4FC9-48BA-A99F-F46A39E1DBAB}">
  <a:tblStyle styleId="{F582B5CE-4FC9-48BA-A99F-F46A39E1DB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regular.fntdata"/><Relationship Id="rId20" Type="http://schemas.openxmlformats.org/officeDocument/2006/relationships/slide" Target="slides/slide14.xml"/><Relationship Id="rId42" Type="http://schemas.openxmlformats.org/officeDocument/2006/relationships/font" Target="fonts/FiraSansExtraCondensedMedium-italic.fntdata"/><Relationship Id="rId41" Type="http://schemas.openxmlformats.org/officeDocument/2006/relationships/font" Target="fonts/FiraSansExtraCondensedMedium-bold.fntdata"/><Relationship Id="rId22" Type="http://schemas.openxmlformats.org/officeDocument/2006/relationships/slide" Target="slides/slide16.xml"/><Relationship Id="rId44" Type="http://schemas.openxmlformats.org/officeDocument/2006/relationships/font" Target="fonts/MavenPro-regular.fntdata"/><Relationship Id="rId21" Type="http://schemas.openxmlformats.org/officeDocument/2006/relationships/slide" Target="slides/slide15.xml"/><Relationship Id="rId43" Type="http://schemas.openxmlformats.org/officeDocument/2006/relationships/font" Target="fonts/FiraSansExtraCondensedMedium-bold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Nunito-bold.fntdata"/><Relationship Id="rId10" Type="http://schemas.openxmlformats.org/officeDocument/2006/relationships/slide" Target="slides/slide4.xml"/><Relationship Id="rId32" Type="http://schemas.openxmlformats.org/officeDocument/2006/relationships/font" Target="fonts/Nunito-regular.fntdata"/><Relationship Id="rId13" Type="http://schemas.openxmlformats.org/officeDocument/2006/relationships/slide" Target="slides/slide7.xml"/><Relationship Id="rId35" Type="http://schemas.openxmlformats.org/officeDocument/2006/relationships/font" Target="fonts/Nunito-boldItalic.fntdata"/><Relationship Id="rId12" Type="http://schemas.openxmlformats.org/officeDocument/2006/relationships/slide" Target="slides/slide6.xml"/><Relationship Id="rId34" Type="http://schemas.openxmlformats.org/officeDocument/2006/relationships/font" Target="fonts/Nunito-italic.fntdata"/><Relationship Id="rId15" Type="http://schemas.openxmlformats.org/officeDocument/2006/relationships/slide" Target="slides/slide9.xml"/><Relationship Id="rId37" Type="http://schemas.openxmlformats.org/officeDocument/2006/relationships/font" Target="fonts/Lato-bold.fntdata"/><Relationship Id="rId14" Type="http://schemas.openxmlformats.org/officeDocument/2006/relationships/slide" Target="slides/slide8.xml"/><Relationship Id="rId36" Type="http://schemas.openxmlformats.org/officeDocument/2006/relationships/font" Target="fonts/Lato-regular.fntdata"/><Relationship Id="rId17" Type="http://schemas.openxmlformats.org/officeDocument/2006/relationships/slide" Target="slides/slide11.xml"/><Relationship Id="rId39" Type="http://schemas.openxmlformats.org/officeDocument/2006/relationships/font" Target="fonts/Lato-boldItalic.fntdata"/><Relationship Id="rId16" Type="http://schemas.openxmlformats.org/officeDocument/2006/relationships/slide" Target="slides/slide10.xml"/><Relationship Id="rId38" Type="http://schemas.openxmlformats.org/officeDocument/2006/relationships/font" Target="fonts/Lato-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 are team 43 Galant</a:t>
            </a:r>
            <a:r>
              <a:rPr lang="en"/>
              <a:t> </a:t>
            </a:r>
            <a:r>
              <a:rPr lang="en"/>
              <a:t>presenting OPR2, we have Julian, Vitest, Neha, Minghong and myself Christina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Christina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cc51a73da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cc51a73da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Julian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55660cb7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55660cb7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added </a:t>
            </a:r>
            <a:r>
              <a:rPr lang="en" sz="1400"/>
              <a:t>our</a:t>
            </a:r>
            <a:r>
              <a:rPr lang="en" sz="1400"/>
              <a:t> algorithm control method algorithmConfiguration that allow us controlNodePosition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rPr lang="en">
                <a:solidFill>
                  <a:schemeClr val="dk1"/>
                </a:solidFill>
              </a:rPr>
              <a:t>Julian</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cc51a73dac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cc51a73dac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Julian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d595299f9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d595299f9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MainController we add a step AlgorithmControlNodePositions that allow us to update node position or not</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Neha</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c489bfe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c489bfe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Neha</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c7596927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c7596927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Vitesh</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bb01a1152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bb01a1152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Vitesh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bf05d4b11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bf05d4b11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we have finished Iteration 0 and Iteration 1 and we are moving on to work on Iteration 3 with deals with enhancing Animation Use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Vitesh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cc51a73dac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cc51a73dac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reiterate, we have finished Iteration 0 and Iteration 1 and we are moving on to work on Iteration 3 with deals with enhancing Animation Use Cases.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bae060a14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bbae060a14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Vitesh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bae060a14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bbae060a14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Clr>
                <a:schemeClr val="dk1"/>
              </a:buClr>
              <a:buSzPts val="1100"/>
              <a:buFont typeface="Arial"/>
              <a:buNone/>
            </a:pPr>
            <a:r>
              <a:rPr lang="en" sz="1500">
                <a:solidFill>
                  <a:srgbClr val="424242"/>
                </a:solidFill>
              </a:rPr>
              <a:t>Hello! We are the Galant team working with Dr. Stallmann.</a:t>
            </a:r>
            <a:endParaRPr sz="1500">
              <a:solidFill>
                <a:srgbClr val="424242"/>
              </a:solidFill>
            </a:endParaRPr>
          </a:p>
          <a:p>
            <a:pPr indent="0" lvl="0" marL="0" rtl="0" algn="l">
              <a:lnSpc>
                <a:spcPct val="180000"/>
              </a:lnSpc>
              <a:spcBef>
                <a:spcPts val="1200"/>
              </a:spcBef>
              <a:spcAft>
                <a:spcPts val="0"/>
              </a:spcAft>
              <a:buClr>
                <a:schemeClr val="dk1"/>
              </a:buClr>
              <a:buSzPts val="1100"/>
              <a:buFont typeface="Arial"/>
              <a:buNone/>
            </a:pPr>
            <a:r>
              <a:rPr lang="en" sz="1500">
                <a:solidFill>
                  <a:srgbClr val="424242"/>
                </a:solidFill>
              </a:rPr>
              <a:t>Our sponsor Dr. Stallmann is a Graduate Professor that specializes in Graph Algorithm research.</a:t>
            </a:r>
            <a:endParaRPr sz="1500">
              <a:solidFill>
                <a:srgbClr val="424242"/>
              </a:solidFill>
            </a:endParaRPr>
          </a:p>
          <a:p>
            <a:pPr indent="0" lvl="0" marL="0" rtl="0" algn="l">
              <a:lnSpc>
                <a:spcPct val="180000"/>
              </a:lnSpc>
              <a:spcBef>
                <a:spcPts val="1200"/>
              </a:spcBef>
              <a:spcAft>
                <a:spcPts val="0"/>
              </a:spcAft>
              <a:buClr>
                <a:schemeClr val="dk1"/>
              </a:buClr>
              <a:buSzPts val="1100"/>
              <a:buFont typeface="Arial"/>
              <a:buNone/>
            </a:pPr>
            <a:r>
              <a:rPr lang="en" sz="1500">
                <a:solidFill>
                  <a:srgbClr val="424242"/>
                </a:solidFill>
              </a:rPr>
              <a:t>We are working with him to develop a web based graph animation software that focuses on visualizing &amp; implementing algorithms through graphs. </a:t>
            </a:r>
            <a:endParaRPr sz="1500">
              <a:solidFill>
                <a:srgbClr val="424242"/>
              </a:solidFill>
            </a:endParaRPr>
          </a:p>
          <a:p>
            <a:pPr indent="0" lvl="0" marL="0" rtl="0" algn="l">
              <a:lnSpc>
                <a:spcPct val="180000"/>
              </a:lnSpc>
              <a:spcBef>
                <a:spcPts val="1200"/>
              </a:spcBef>
              <a:spcAft>
                <a:spcPts val="0"/>
              </a:spcAft>
              <a:buClr>
                <a:schemeClr val="dk1"/>
              </a:buClr>
              <a:buSzPts val="1100"/>
              <a:buFont typeface="Arial"/>
              <a:buNone/>
            </a:pPr>
            <a:r>
              <a:rPr lang="en" sz="1500">
                <a:solidFill>
                  <a:srgbClr val="424242"/>
                </a:solidFill>
              </a:rPr>
              <a:t>The Agenda includes the following:</a:t>
            </a:r>
            <a:endParaRPr sz="1500">
              <a:solidFill>
                <a:srgbClr val="424242"/>
              </a:solidFill>
            </a:endParaRPr>
          </a:p>
          <a:p>
            <a:pPr indent="0" lvl="0" marL="0" rtl="0" algn="l">
              <a:spcBef>
                <a:spcPts val="1200"/>
              </a:spcBef>
              <a:spcAft>
                <a:spcPts val="0"/>
              </a:spcAft>
              <a:buClr>
                <a:schemeClr val="dk1"/>
              </a:buClr>
              <a:buSzPts val="1100"/>
              <a:buFont typeface="Arial"/>
              <a:buNone/>
            </a:pPr>
            <a:r>
              <a:rPr lang="en">
                <a:solidFill>
                  <a:schemeClr val="dk1"/>
                </a:solidFill>
              </a:rPr>
              <a:t>Christina</a:t>
            </a:r>
            <a:endParaRPr sz="1500">
              <a:solidFill>
                <a:srgbClr val="424242"/>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55660cb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c55660cb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Vitesh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cc51a73dac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cc51a73dac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Vitesh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b01a1152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b01a1152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a recap,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problem our sponsor was having is that the J</a:t>
            </a:r>
            <a:r>
              <a:rPr lang="en">
                <a:solidFill>
                  <a:schemeClr val="dk1"/>
                </a:solidFill>
              </a:rPr>
              <a:t>ava version of Galant requires users to have git, Apache ant, and access to a Java compiler.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It's complex and has many unnecessary features for end users and Dr. Stallmann wanted something more lightweight and accessible.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Christina</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b01a1152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b01a1152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address this problem, Galant-js, was developed by previous Senior Design Teams.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Building on the previous team's work, we are enhancing GalantJS by incorporating more key features from the Java version, which will be discussed later.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Minghong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7d8c001d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b7d8c001d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Green is completed </a:t>
            </a:r>
            <a:endParaRPr/>
          </a:p>
          <a:p>
            <a:pPr indent="0" lvl="0" marL="0" rtl="0" algn="l">
              <a:spcBef>
                <a:spcPts val="0"/>
              </a:spcBef>
              <a:spcAft>
                <a:spcPts val="0"/>
              </a:spcAft>
              <a:buNone/>
            </a:pPr>
            <a:r>
              <a:rPr lang="en"/>
              <a:t>Red we got rid of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Dr. </a:t>
            </a:r>
            <a:r>
              <a:rPr lang="en"/>
              <a:t>Stallmann's</a:t>
            </a:r>
            <a:r>
              <a:rPr lang="en"/>
              <a:t> approval, we dropped UC1 since it would require refactoring a majority of the codebase.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an example, UC0A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Team Contributions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Minghong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c068ef10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c068ef10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summary, we have finished iteration 0 which was Requirements, Design, Research….We have finished Iteration 1 which dealt with Syncing Editors and Loading Examples and testing these use case…..And we have finish iteration 2 which will improve animation functionality. Now we are working on Iteration 3 which are</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c636348c9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c636348c9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Christina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cc51a73da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cc51a73da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completing the restructuring of galant’s files, we began analyzing the design of displaying a graph.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Vitesh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c8d09edc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c8d09edc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4 modules</a:t>
            </a:r>
            <a:endParaRPr sz="1400"/>
          </a:p>
          <a:p>
            <a:pPr indent="0" lvl="0" marL="0" rtl="0" algn="l">
              <a:spcBef>
                <a:spcPts val="0"/>
              </a:spcBef>
              <a:spcAft>
                <a:spcPts val="0"/>
              </a:spcAft>
              <a:buNone/>
            </a:pPr>
            <a:r>
              <a:rPr lang="en" sz="1400"/>
              <a:t>Cytospace, maincontroller, algorithm, graphEdithistroy</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Vitesh</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21.png"/><Relationship Id="rId6" Type="http://schemas.openxmlformats.org/officeDocument/2006/relationships/image" Target="../media/image16.png"/><Relationship Id="rId7"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docs.google.com/document/d/1z2Ms082QmBeTbKGFQ3gE1-BmiUx2g-DJFaa2a97-Omw/edit?usp=drive_link" TargetMode="External"/><Relationship Id="rId4" Type="http://schemas.openxmlformats.org/officeDocument/2006/relationships/hyperlink" Target="https://docs.google.com/document/d/1z2Ms082QmBeTbKGFQ3gE1-BmiUx2g-DJFaa2a97-Omw/edit?usp=drive_link" TargetMode="External"/><Relationship Id="rId5" Type="http://schemas.openxmlformats.org/officeDocument/2006/relationships/hyperlink" Target="https://docs.google.com/document/d/1Z7to9uG1o3saCm_ifJ0cQ7L9qRdI37sOHDesu-8qozk/edit?usp=drive_link" TargetMode="External"/><Relationship Id="rId6" Type="http://schemas.openxmlformats.org/officeDocument/2006/relationships/hyperlink" Target="https://docs.google.com/document/d/1VDJH3rULS2MzvwUuQdoBGZx_LsAn0YETyjq37DwQITM/edit?usp=drive_link" TargetMode="External"/><Relationship Id="rId7" Type="http://schemas.openxmlformats.org/officeDocument/2006/relationships/hyperlink" Target="https://docs.google.com/document/d/12lFnUOpzv1VkoEM9LbPv181-m45fCpOfqsoBLGL38Uk/edit?usp=sharing" TargetMode="External"/><Relationship Id="rId8" Type="http://schemas.openxmlformats.org/officeDocument/2006/relationships/hyperlink" Target="https://docs.google.com/document/d/1jhvt4n5HuVhTPnQWdTVH0RoPdU_gj-ayomzrfOyph6w/edit?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Galant-JS</a:t>
            </a:r>
            <a:endParaRPr/>
          </a:p>
          <a:p>
            <a:pPr indent="0" lvl="0" marL="0" rtl="0" algn="l">
              <a:spcBef>
                <a:spcPts val="0"/>
              </a:spcBef>
              <a:spcAft>
                <a:spcPts val="0"/>
              </a:spcAft>
              <a:buClr>
                <a:schemeClr val="dk1"/>
              </a:buClr>
              <a:buSzPts val="1100"/>
              <a:buFont typeface="Arial"/>
              <a:buNone/>
            </a:pPr>
            <a:r>
              <a:rPr lang="en" sz="1600"/>
              <a:t>Final Project Hand Off</a:t>
            </a:r>
            <a:endParaRPr/>
          </a:p>
        </p:txBody>
      </p:sp>
      <p:sp>
        <p:nvSpPr>
          <p:cNvPr id="278" name="Google Shape;278;p13"/>
          <p:cNvSpPr txBox="1"/>
          <p:nvPr/>
        </p:nvSpPr>
        <p:spPr>
          <a:xfrm>
            <a:off x="824000" y="3141850"/>
            <a:ext cx="3477000" cy="1468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lt1"/>
                </a:solidFill>
                <a:latin typeface="Lato"/>
                <a:ea typeface="Lato"/>
                <a:cs typeface="Lato"/>
                <a:sym typeface="Lato"/>
              </a:rPr>
              <a:t>Team #43: </a:t>
            </a:r>
            <a:endParaRPr sz="1600">
              <a:solidFill>
                <a:schemeClr val="lt1"/>
              </a:solidFill>
              <a:latin typeface="Lato"/>
              <a:ea typeface="Lato"/>
              <a:cs typeface="Lato"/>
              <a:sym typeface="Lato"/>
            </a:endParaRPr>
          </a:p>
          <a:p>
            <a:pPr indent="0" lvl="0" marL="0" rtl="0" algn="l">
              <a:lnSpc>
                <a:spcPct val="150000"/>
              </a:lnSpc>
              <a:spcBef>
                <a:spcPts val="0"/>
              </a:spcBef>
              <a:spcAft>
                <a:spcPts val="0"/>
              </a:spcAft>
              <a:buNone/>
            </a:pPr>
            <a:r>
              <a:rPr lang="en" sz="1600">
                <a:solidFill>
                  <a:schemeClr val="lt1"/>
                </a:solidFill>
                <a:latin typeface="Lato"/>
                <a:ea typeface="Lato"/>
                <a:cs typeface="Lato"/>
                <a:sym typeface="Lato"/>
              </a:rPr>
              <a:t>Christina Albores</a:t>
            </a:r>
            <a:r>
              <a:rPr lang="en" sz="1600">
                <a:solidFill>
                  <a:schemeClr val="lt1"/>
                </a:solidFill>
                <a:latin typeface="Lato"/>
                <a:ea typeface="Lato"/>
                <a:cs typeface="Lato"/>
                <a:sym typeface="Lato"/>
              </a:rPr>
              <a:t>, </a:t>
            </a:r>
            <a:r>
              <a:rPr lang="en" sz="1600">
                <a:solidFill>
                  <a:schemeClr val="lt1"/>
                </a:solidFill>
                <a:latin typeface="Lato"/>
                <a:ea typeface="Lato"/>
                <a:cs typeface="Lato"/>
                <a:sym typeface="Lato"/>
              </a:rPr>
              <a:t>Vitesh Kambara</a:t>
            </a:r>
            <a:r>
              <a:rPr lang="en" sz="1600">
                <a:solidFill>
                  <a:schemeClr val="lt1"/>
                </a:solidFill>
                <a:latin typeface="Lato"/>
                <a:ea typeface="Lato"/>
                <a:cs typeface="Lato"/>
                <a:sym typeface="Lato"/>
              </a:rPr>
              <a:t>, </a:t>
            </a:r>
            <a:r>
              <a:rPr lang="en" sz="1600">
                <a:solidFill>
                  <a:schemeClr val="lt1"/>
                </a:solidFill>
                <a:latin typeface="Lato"/>
                <a:ea typeface="Lato"/>
                <a:cs typeface="Lato"/>
                <a:sym typeface="Lato"/>
              </a:rPr>
              <a:t>Julian Madrigal</a:t>
            </a:r>
            <a:r>
              <a:rPr b="1" lang="en" sz="1600">
                <a:solidFill>
                  <a:schemeClr val="lt1"/>
                </a:solidFill>
                <a:latin typeface="Lato"/>
                <a:ea typeface="Lato"/>
                <a:cs typeface="Lato"/>
                <a:sym typeface="Lato"/>
              </a:rPr>
              <a:t>,</a:t>
            </a:r>
            <a:r>
              <a:rPr lang="en" sz="1600">
                <a:solidFill>
                  <a:schemeClr val="lt1"/>
                </a:solidFill>
                <a:latin typeface="Lato"/>
                <a:ea typeface="Lato"/>
                <a:cs typeface="Lato"/>
                <a:sym typeface="Lato"/>
              </a:rPr>
              <a:t> </a:t>
            </a:r>
            <a:r>
              <a:rPr lang="en" sz="1600">
                <a:solidFill>
                  <a:schemeClr val="lt1"/>
                </a:solidFill>
                <a:latin typeface="Lato"/>
                <a:ea typeface="Lato"/>
                <a:cs typeface="Lato"/>
                <a:sym typeface="Lato"/>
              </a:rPr>
              <a:t>Neha Ramesh, Minghong Zou</a:t>
            </a:r>
            <a:endParaRPr sz="16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22"/>
          <p:cNvSpPr txBox="1"/>
          <p:nvPr>
            <p:ph type="title"/>
          </p:nvPr>
        </p:nvSpPr>
        <p:spPr>
          <a:xfrm>
            <a:off x="1303800" y="598575"/>
            <a:ext cx="7359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(GraphEditHistory)</a:t>
            </a:r>
            <a:endParaRPr/>
          </a:p>
        </p:txBody>
      </p:sp>
      <p:sp>
        <p:nvSpPr>
          <p:cNvPr id="412" name="Google Shape;412;p22"/>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rgbClr val="424242"/>
                </a:solidFill>
              </a:rPr>
              <a:t>JM</a:t>
            </a:r>
            <a:endParaRPr sz="1800">
              <a:solidFill>
                <a:srgbClr val="424242"/>
              </a:solidFill>
            </a:endParaRPr>
          </a:p>
        </p:txBody>
      </p:sp>
      <p:pic>
        <p:nvPicPr>
          <p:cNvPr id="413" name="Google Shape;413;p22"/>
          <p:cNvPicPr preferRelativeResize="0"/>
          <p:nvPr/>
        </p:nvPicPr>
        <p:blipFill>
          <a:blip r:embed="rId3">
            <a:alphaModFix/>
          </a:blip>
          <a:stretch>
            <a:fillRect/>
          </a:stretch>
        </p:blipFill>
        <p:spPr>
          <a:xfrm>
            <a:off x="1330125" y="1235775"/>
            <a:ext cx="6483748" cy="38307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(Algorithm)</a:t>
            </a:r>
            <a:endParaRPr/>
          </a:p>
        </p:txBody>
      </p:sp>
      <p:pic>
        <p:nvPicPr>
          <p:cNvPr id="419" name="Google Shape;419;p23"/>
          <p:cNvPicPr preferRelativeResize="0"/>
          <p:nvPr/>
        </p:nvPicPr>
        <p:blipFill>
          <a:blip r:embed="rId3">
            <a:alphaModFix/>
          </a:blip>
          <a:stretch>
            <a:fillRect/>
          </a:stretch>
        </p:blipFill>
        <p:spPr>
          <a:xfrm>
            <a:off x="1934125" y="1799007"/>
            <a:ext cx="5275750" cy="2038368"/>
          </a:xfrm>
          <a:prstGeom prst="rect">
            <a:avLst/>
          </a:prstGeom>
          <a:noFill/>
          <a:ln>
            <a:noFill/>
          </a:ln>
        </p:spPr>
      </p:pic>
      <p:pic>
        <p:nvPicPr>
          <p:cNvPr id="420" name="Google Shape;420;p23"/>
          <p:cNvPicPr preferRelativeResize="0"/>
          <p:nvPr/>
        </p:nvPicPr>
        <p:blipFill>
          <a:blip r:embed="rId4">
            <a:alphaModFix/>
          </a:blip>
          <a:stretch>
            <a:fillRect/>
          </a:stretch>
        </p:blipFill>
        <p:spPr>
          <a:xfrm>
            <a:off x="1662550" y="1385450"/>
            <a:ext cx="5734773" cy="3428551"/>
          </a:xfrm>
          <a:prstGeom prst="rect">
            <a:avLst/>
          </a:prstGeom>
          <a:noFill/>
          <a:ln>
            <a:noFill/>
          </a:ln>
        </p:spPr>
      </p:pic>
      <p:sp>
        <p:nvSpPr>
          <p:cNvPr id="421" name="Google Shape;421;p23"/>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2"/>
                </a:solidFill>
              </a:rPr>
              <a:t>JM</a:t>
            </a:r>
            <a:endParaRPr sz="1800">
              <a:solidFill>
                <a:srgbClr val="D9D9D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10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0"/>
                                        </p:tgtEl>
                                      </p:cBhvr>
                                    </p:animEffect>
                                    <p:set>
                                      <p:cBhvr>
                                        <p:cTn dur="1" fill="hold">
                                          <p:stCondLst>
                                            <p:cond delay="1000"/>
                                          </p:stCondLst>
                                        </p:cTn>
                                        <p:tgtEl>
                                          <p:spTgt spid="42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1000"/>
                                        <p:tgtEl>
                                          <p:spTgt spid="4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24"/>
          <p:cNvSpPr txBox="1"/>
          <p:nvPr>
            <p:ph type="title"/>
          </p:nvPr>
        </p:nvSpPr>
        <p:spPr>
          <a:xfrm>
            <a:off x="1303800" y="598575"/>
            <a:ext cx="65850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Design (Algorithm)</a:t>
            </a:r>
            <a:endParaRPr/>
          </a:p>
          <a:p>
            <a:pPr indent="0" lvl="0" marL="0" rtl="0" algn="l">
              <a:spcBef>
                <a:spcPts val="0"/>
              </a:spcBef>
              <a:spcAft>
                <a:spcPts val="0"/>
              </a:spcAft>
              <a:buNone/>
            </a:pPr>
            <a:r>
              <a:t/>
            </a:r>
            <a:endParaRPr/>
          </a:p>
        </p:txBody>
      </p:sp>
      <p:sp>
        <p:nvSpPr>
          <p:cNvPr id="427" name="Google Shape;427;p24"/>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2"/>
                </a:solidFill>
              </a:rPr>
              <a:t>JM</a:t>
            </a:r>
            <a:endParaRPr sz="1800">
              <a:solidFill>
                <a:srgbClr val="D9D9D9"/>
              </a:solidFill>
            </a:endParaRPr>
          </a:p>
        </p:txBody>
      </p:sp>
      <p:pic>
        <p:nvPicPr>
          <p:cNvPr id="428" name="Google Shape;428;p24"/>
          <p:cNvPicPr preferRelativeResize="0"/>
          <p:nvPr/>
        </p:nvPicPr>
        <p:blipFill>
          <a:blip r:embed="rId3">
            <a:alphaModFix/>
          </a:blip>
          <a:stretch>
            <a:fillRect/>
          </a:stretch>
        </p:blipFill>
        <p:spPr>
          <a:xfrm>
            <a:off x="2162538" y="1162875"/>
            <a:ext cx="4867525" cy="38676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5"/>
          <p:cNvSpPr txBox="1"/>
          <p:nvPr>
            <p:ph type="title"/>
          </p:nvPr>
        </p:nvSpPr>
        <p:spPr>
          <a:xfrm>
            <a:off x="1303800" y="598575"/>
            <a:ext cx="73599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Design (MainController)</a:t>
            </a:r>
            <a:endParaRPr/>
          </a:p>
        </p:txBody>
      </p:sp>
      <p:sp>
        <p:nvSpPr>
          <p:cNvPr id="434" name="Google Shape;434;p25"/>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chemeClr val="dk2"/>
                </a:solidFill>
              </a:rPr>
              <a:t>JM</a:t>
            </a:r>
            <a:endParaRPr sz="1800">
              <a:solidFill>
                <a:srgbClr val="D9D9D9"/>
              </a:solidFill>
            </a:endParaRPr>
          </a:p>
        </p:txBody>
      </p:sp>
      <p:pic>
        <p:nvPicPr>
          <p:cNvPr id="435" name="Google Shape;435;p25"/>
          <p:cNvPicPr preferRelativeResize="0"/>
          <p:nvPr/>
        </p:nvPicPr>
        <p:blipFill rotWithShape="1">
          <a:blip r:embed="rId3">
            <a:alphaModFix/>
          </a:blip>
          <a:srcRect b="-8383" l="-6410" r="-22571" t="-13464"/>
          <a:stretch/>
        </p:blipFill>
        <p:spPr>
          <a:xfrm>
            <a:off x="1374125" y="679900"/>
            <a:ext cx="8218998" cy="4412424"/>
          </a:xfrm>
          <a:prstGeom prst="rect">
            <a:avLst/>
          </a:prstGeom>
          <a:noFill/>
          <a:ln>
            <a:noFill/>
          </a:ln>
        </p:spPr>
      </p:pic>
      <p:pic>
        <p:nvPicPr>
          <p:cNvPr id="436" name="Google Shape;436;p25"/>
          <p:cNvPicPr preferRelativeResize="0"/>
          <p:nvPr/>
        </p:nvPicPr>
        <p:blipFill>
          <a:blip r:embed="rId4">
            <a:alphaModFix/>
          </a:blip>
          <a:stretch>
            <a:fillRect/>
          </a:stretch>
        </p:blipFill>
        <p:spPr>
          <a:xfrm>
            <a:off x="2239850" y="1341325"/>
            <a:ext cx="5276850" cy="3695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35"/>
                                        </p:tgtEl>
                                      </p:cBhvr>
                                    </p:animEffect>
                                    <p:set>
                                      <p:cBhvr>
                                        <p:cTn dur="1" fill="hold">
                                          <p:stCondLst>
                                            <p:cond delay="1000"/>
                                          </p:stCondLst>
                                        </p:cTn>
                                        <p:tgtEl>
                                          <p:spTgt spid="43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26"/>
          <p:cNvSpPr txBox="1"/>
          <p:nvPr>
            <p:ph type="title"/>
          </p:nvPr>
        </p:nvSpPr>
        <p:spPr>
          <a:xfrm>
            <a:off x="1303800" y="598575"/>
            <a:ext cx="77058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Summarization - UC6 .sgf Files</a:t>
            </a:r>
            <a:endParaRPr/>
          </a:p>
        </p:txBody>
      </p:sp>
      <p:pic>
        <p:nvPicPr>
          <p:cNvPr id="442" name="Google Shape;442;p26"/>
          <p:cNvPicPr preferRelativeResize="0"/>
          <p:nvPr/>
        </p:nvPicPr>
        <p:blipFill>
          <a:blip r:embed="rId3">
            <a:alphaModFix/>
          </a:blip>
          <a:stretch>
            <a:fillRect/>
          </a:stretch>
        </p:blipFill>
        <p:spPr>
          <a:xfrm>
            <a:off x="2344824" y="1235354"/>
            <a:ext cx="4153701" cy="3865697"/>
          </a:xfrm>
          <a:prstGeom prst="rect">
            <a:avLst/>
          </a:prstGeom>
          <a:noFill/>
          <a:ln>
            <a:noFill/>
          </a:ln>
        </p:spPr>
      </p:pic>
      <p:pic>
        <p:nvPicPr>
          <p:cNvPr id="443" name="Google Shape;443;p26"/>
          <p:cNvPicPr preferRelativeResize="0"/>
          <p:nvPr/>
        </p:nvPicPr>
        <p:blipFill>
          <a:blip r:embed="rId4">
            <a:alphaModFix/>
          </a:blip>
          <a:stretch>
            <a:fillRect/>
          </a:stretch>
        </p:blipFill>
        <p:spPr>
          <a:xfrm>
            <a:off x="2416375" y="1235349"/>
            <a:ext cx="4153701" cy="3527574"/>
          </a:xfrm>
          <a:prstGeom prst="rect">
            <a:avLst/>
          </a:prstGeom>
          <a:noFill/>
          <a:ln>
            <a:noFill/>
          </a:ln>
        </p:spPr>
      </p:pic>
      <p:pic>
        <p:nvPicPr>
          <p:cNvPr id="444" name="Google Shape;444;p26"/>
          <p:cNvPicPr preferRelativeResize="0"/>
          <p:nvPr/>
        </p:nvPicPr>
        <p:blipFill rotWithShape="1">
          <a:blip r:embed="rId5">
            <a:alphaModFix/>
          </a:blip>
          <a:srcRect b="59929" l="0" r="0" t="0"/>
          <a:stretch/>
        </p:blipFill>
        <p:spPr>
          <a:xfrm>
            <a:off x="2192238" y="2252325"/>
            <a:ext cx="4601974" cy="1563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0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42"/>
                                        </p:tgtEl>
                                      </p:cBhvr>
                                    </p:animEffect>
                                    <p:set>
                                      <p:cBhvr>
                                        <p:cTn dur="1" fill="hold">
                                          <p:stCondLst>
                                            <p:cond delay="1000"/>
                                          </p:stCondLst>
                                        </p:cTn>
                                        <p:tgtEl>
                                          <p:spTgt spid="4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43"/>
                                        </p:tgtEl>
                                      </p:cBhvr>
                                    </p:animEffect>
                                    <p:set>
                                      <p:cBhvr>
                                        <p:cTn dur="1" fill="hold">
                                          <p:stCondLst>
                                            <p:cond delay="1000"/>
                                          </p:stCondLst>
                                        </p:cTn>
                                        <p:tgtEl>
                                          <p:spTgt spid="4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Code Summarization - UC8 Skip to End</a:t>
            </a:r>
            <a:endParaRPr/>
          </a:p>
        </p:txBody>
      </p:sp>
      <p:pic>
        <p:nvPicPr>
          <p:cNvPr id="450" name="Google Shape;450;p27"/>
          <p:cNvPicPr preferRelativeResize="0"/>
          <p:nvPr/>
        </p:nvPicPr>
        <p:blipFill>
          <a:blip r:embed="rId3">
            <a:alphaModFix/>
          </a:blip>
          <a:stretch>
            <a:fillRect/>
          </a:stretch>
        </p:blipFill>
        <p:spPr>
          <a:xfrm>
            <a:off x="4592600" y="1338775"/>
            <a:ext cx="4291175" cy="2997626"/>
          </a:xfrm>
          <a:prstGeom prst="rect">
            <a:avLst/>
          </a:prstGeom>
          <a:noFill/>
          <a:ln>
            <a:noFill/>
          </a:ln>
        </p:spPr>
      </p:pic>
      <p:pic>
        <p:nvPicPr>
          <p:cNvPr id="451" name="Google Shape;451;p27"/>
          <p:cNvPicPr preferRelativeResize="0"/>
          <p:nvPr/>
        </p:nvPicPr>
        <p:blipFill>
          <a:blip r:embed="rId4">
            <a:alphaModFix/>
          </a:blip>
          <a:stretch>
            <a:fillRect/>
          </a:stretch>
        </p:blipFill>
        <p:spPr>
          <a:xfrm>
            <a:off x="1501250" y="4533900"/>
            <a:ext cx="6141501" cy="427000"/>
          </a:xfrm>
          <a:prstGeom prst="rect">
            <a:avLst/>
          </a:prstGeom>
          <a:noFill/>
          <a:ln>
            <a:noFill/>
          </a:ln>
        </p:spPr>
      </p:pic>
      <p:pic>
        <p:nvPicPr>
          <p:cNvPr id="452" name="Google Shape;452;p27"/>
          <p:cNvPicPr preferRelativeResize="0"/>
          <p:nvPr/>
        </p:nvPicPr>
        <p:blipFill>
          <a:blip r:embed="rId5">
            <a:alphaModFix/>
          </a:blip>
          <a:stretch>
            <a:fillRect/>
          </a:stretch>
        </p:blipFill>
        <p:spPr>
          <a:xfrm>
            <a:off x="152400" y="1338775"/>
            <a:ext cx="3559300" cy="2997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Progress - Testing</a:t>
            </a:r>
            <a:endParaRPr/>
          </a:p>
        </p:txBody>
      </p:sp>
      <p:graphicFrame>
        <p:nvGraphicFramePr>
          <p:cNvPr id="458" name="Google Shape;458;p28"/>
          <p:cNvGraphicFramePr/>
          <p:nvPr/>
        </p:nvGraphicFramePr>
        <p:xfrm>
          <a:off x="2478225" y="1793550"/>
          <a:ext cx="3000000" cy="3000000"/>
        </p:xfrm>
        <a:graphic>
          <a:graphicData uri="http://schemas.openxmlformats.org/drawingml/2006/table">
            <a:tbl>
              <a:tblPr>
                <a:noFill/>
                <a:tableStyleId>{F582B5CE-4FC9-48BA-A99F-F46A39E1DBAB}</a:tableStyleId>
              </a:tblPr>
              <a:tblGrid>
                <a:gridCol w="2339150"/>
                <a:gridCol w="1848400"/>
              </a:tblGrid>
              <a:tr h="381000">
                <a:tc gridSpan="2">
                  <a:txBody>
                    <a:bodyPr/>
                    <a:lstStyle/>
                    <a:p>
                      <a:pPr indent="0" lvl="0" marL="0" rtl="0" algn="ctr">
                        <a:spcBef>
                          <a:spcPts val="0"/>
                        </a:spcBef>
                        <a:spcAft>
                          <a:spcPts val="0"/>
                        </a:spcAft>
                        <a:buNone/>
                      </a:pPr>
                      <a:r>
                        <a:rPr b="1" lang="en" sz="1700">
                          <a:solidFill>
                            <a:schemeClr val="lt1"/>
                          </a:solidFill>
                          <a:latin typeface="Maven Pro"/>
                          <a:ea typeface="Maven Pro"/>
                          <a:cs typeface="Maven Pro"/>
                          <a:sym typeface="Maven Pro"/>
                        </a:rPr>
                        <a:t>System Test Plan</a:t>
                      </a:r>
                      <a:endParaRPr b="1" sz="1700">
                        <a:solidFill>
                          <a:schemeClr val="lt1"/>
                        </a:solidFill>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424242"/>
                    </a:solidFill>
                  </a:tcPr>
                </a:tc>
                <a:tc hMerge="1"/>
              </a:tr>
              <a:tr h="381000">
                <a:tc>
                  <a:txBody>
                    <a:bodyPr/>
                    <a:lstStyle/>
                    <a:p>
                      <a:pPr indent="0" lvl="0" marL="0" rtl="0" algn="l">
                        <a:spcBef>
                          <a:spcPts val="0"/>
                        </a:spcBef>
                        <a:spcAft>
                          <a:spcPts val="0"/>
                        </a:spcAft>
                        <a:buNone/>
                      </a:pPr>
                      <a:r>
                        <a:rPr b="1" lang="en">
                          <a:latin typeface="Maven Pro"/>
                          <a:ea typeface="Maven Pro"/>
                          <a:cs typeface="Maven Pro"/>
                          <a:sym typeface="Maven Pro"/>
                        </a:rPr>
                        <a:t>UC6</a:t>
                      </a:r>
                      <a:endParaRPr b="1">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Maven Pro"/>
                          <a:ea typeface="Maven Pro"/>
                          <a:cs typeface="Maven Pro"/>
                          <a:sym typeface="Maven Pro"/>
                        </a:rPr>
                        <a:t>UC8</a:t>
                      </a:r>
                      <a:endParaRPr b="1">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Maven Pro"/>
                          <a:ea typeface="Maven Pro"/>
                          <a:cs typeface="Maven Pro"/>
                          <a:sym typeface="Maven Pro"/>
                        </a:rPr>
                        <a:t>uploadSgfFile</a:t>
                      </a:r>
                      <a:endParaRPr>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aven Pro"/>
                          <a:ea typeface="Maven Pro"/>
                          <a:cs typeface="Maven Pro"/>
                          <a:sym typeface="Maven Pro"/>
                        </a:rPr>
                        <a:t>finiteSkipToEnd</a:t>
                      </a:r>
                      <a:endParaRPr>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Maven Pro"/>
                          <a:ea typeface="Maven Pro"/>
                          <a:cs typeface="Maven Pro"/>
                          <a:sym typeface="Maven Pro"/>
                        </a:rPr>
                        <a:t>editSgfFile</a:t>
                      </a:r>
                      <a:endParaRPr>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Maven Pro"/>
                          <a:ea typeface="Maven Pro"/>
                          <a:cs typeface="Maven Pro"/>
                          <a:sym typeface="Maven Pro"/>
                        </a:rPr>
                        <a:t>infiniteSkipToEnd</a:t>
                      </a:r>
                      <a:endParaRPr>
                        <a:latin typeface="Maven Pro"/>
                        <a:ea typeface="Maven Pro"/>
                        <a:cs typeface="Maven Pro"/>
                        <a:sym typeface="Maven Pr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pic>
        <p:nvPicPr>
          <p:cNvPr id="459" name="Google Shape;459;p28"/>
          <p:cNvPicPr preferRelativeResize="0"/>
          <p:nvPr/>
        </p:nvPicPr>
        <p:blipFill>
          <a:blip r:embed="rId3">
            <a:alphaModFix/>
          </a:blip>
          <a:stretch>
            <a:fillRect/>
          </a:stretch>
        </p:blipFill>
        <p:spPr>
          <a:xfrm>
            <a:off x="7499975" y="0"/>
            <a:ext cx="1503825" cy="1503825"/>
          </a:xfrm>
          <a:prstGeom prst="rect">
            <a:avLst/>
          </a:prstGeom>
          <a:noFill/>
          <a:ln>
            <a:noFill/>
          </a:ln>
        </p:spPr>
      </p:pic>
      <p:pic>
        <p:nvPicPr>
          <p:cNvPr id="460" name="Google Shape;460;p28"/>
          <p:cNvPicPr preferRelativeResize="0"/>
          <p:nvPr/>
        </p:nvPicPr>
        <p:blipFill>
          <a:blip r:embed="rId4">
            <a:alphaModFix/>
          </a:blip>
          <a:stretch>
            <a:fillRect/>
          </a:stretch>
        </p:blipFill>
        <p:spPr>
          <a:xfrm>
            <a:off x="6685375" y="336125"/>
            <a:ext cx="2318425" cy="776650"/>
          </a:xfrm>
          <a:prstGeom prst="rect">
            <a:avLst/>
          </a:prstGeom>
          <a:noFill/>
          <a:ln>
            <a:noFill/>
          </a:ln>
        </p:spPr>
      </p:pic>
      <p:sp>
        <p:nvSpPr>
          <p:cNvPr id="461" name="Google Shape;461;p28"/>
          <p:cNvSpPr txBox="1"/>
          <p:nvPr/>
        </p:nvSpPr>
        <p:spPr>
          <a:xfrm>
            <a:off x="0" y="4758600"/>
            <a:ext cx="5749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Aiming for </a:t>
            </a:r>
            <a:r>
              <a:rPr lang="en" sz="1300">
                <a:solidFill>
                  <a:schemeClr val="dk2"/>
                </a:solidFill>
                <a:latin typeface="Nunito"/>
                <a:ea typeface="Nunito"/>
                <a:cs typeface="Nunito"/>
                <a:sym typeface="Nunito"/>
              </a:rPr>
              <a:t>Statement Coverage 70% and Branch Coverage 50%</a:t>
            </a:r>
            <a:endParaRPr sz="1300">
              <a:solidFill>
                <a:schemeClr val="dk2"/>
              </a:solidFill>
              <a:latin typeface="Nunito"/>
              <a:ea typeface="Nunito"/>
              <a:cs typeface="Nunito"/>
              <a:sym typeface="Nunito"/>
            </a:endParaRPr>
          </a:p>
        </p:txBody>
      </p:sp>
      <p:sp>
        <p:nvSpPr>
          <p:cNvPr id="462" name="Google Shape;462;p28"/>
          <p:cNvSpPr txBox="1"/>
          <p:nvPr/>
        </p:nvSpPr>
        <p:spPr>
          <a:xfrm>
            <a:off x="6380400" y="4735500"/>
            <a:ext cx="2763600" cy="431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600">
                <a:solidFill>
                  <a:srgbClr val="5E5E5E"/>
                </a:solidFill>
              </a:rPr>
              <a:t>CA, JM, NR, VK, MZ</a:t>
            </a:r>
            <a:endParaRPr sz="1600">
              <a:solidFill>
                <a:srgbClr val="5E5E5E"/>
              </a:solidFill>
            </a:endParaRPr>
          </a:p>
        </p:txBody>
      </p:sp>
      <p:pic>
        <p:nvPicPr>
          <p:cNvPr id="463" name="Google Shape;463;p28"/>
          <p:cNvPicPr preferRelativeResize="0"/>
          <p:nvPr/>
        </p:nvPicPr>
        <p:blipFill>
          <a:blip r:embed="rId5">
            <a:alphaModFix/>
          </a:blip>
          <a:stretch>
            <a:fillRect/>
          </a:stretch>
        </p:blipFill>
        <p:spPr>
          <a:xfrm>
            <a:off x="1451000" y="1298188"/>
            <a:ext cx="5967801" cy="3251899"/>
          </a:xfrm>
          <a:prstGeom prst="rect">
            <a:avLst/>
          </a:prstGeom>
          <a:noFill/>
          <a:ln>
            <a:noFill/>
          </a:ln>
        </p:spPr>
      </p:pic>
      <p:grpSp>
        <p:nvGrpSpPr>
          <p:cNvPr id="464" name="Google Shape;464;p28"/>
          <p:cNvGrpSpPr/>
          <p:nvPr/>
        </p:nvGrpSpPr>
        <p:grpSpPr>
          <a:xfrm>
            <a:off x="365521" y="1298200"/>
            <a:ext cx="7497941" cy="3541325"/>
            <a:chOff x="587596" y="1276413"/>
            <a:chExt cx="7497941" cy="3541325"/>
          </a:xfrm>
        </p:grpSpPr>
        <p:pic>
          <p:nvPicPr>
            <p:cNvPr id="465" name="Google Shape;465;p28"/>
            <p:cNvPicPr preferRelativeResize="0"/>
            <p:nvPr/>
          </p:nvPicPr>
          <p:blipFill>
            <a:blip r:embed="rId6">
              <a:alphaModFix/>
            </a:blip>
            <a:stretch>
              <a:fillRect/>
            </a:stretch>
          </p:blipFill>
          <p:spPr>
            <a:xfrm>
              <a:off x="5179613" y="1276413"/>
              <a:ext cx="2905925" cy="3541325"/>
            </a:xfrm>
            <a:prstGeom prst="rect">
              <a:avLst/>
            </a:prstGeom>
            <a:noFill/>
            <a:ln>
              <a:noFill/>
            </a:ln>
          </p:spPr>
        </p:pic>
        <p:pic>
          <p:nvPicPr>
            <p:cNvPr id="466" name="Google Shape;466;p28"/>
            <p:cNvPicPr preferRelativeResize="0"/>
            <p:nvPr/>
          </p:nvPicPr>
          <p:blipFill>
            <a:blip r:embed="rId7">
              <a:alphaModFix/>
            </a:blip>
            <a:stretch>
              <a:fillRect/>
            </a:stretch>
          </p:blipFill>
          <p:spPr>
            <a:xfrm>
              <a:off x="587596" y="1335550"/>
              <a:ext cx="3506627" cy="3423049"/>
            </a:xfrm>
            <a:prstGeom prst="rect">
              <a:avLst/>
            </a:prstGeom>
            <a:noFill/>
            <a:ln>
              <a:noFill/>
            </a:ln>
          </p:spPr>
        </p:pic>
        <p:cxnSp>
          <p:nvCxnSpPr>
            <p:cNvPr id="467" name="Google Shape;467;p28"/>
            <p:cNvCxnSpPr>
              <a:stCxn id="466" idx="3"/>
              <a:endCxn id="465" idx="1"/>
            </p:cNvCxnSpPr>
            <p:nvPr/>
          </p:nvCxnSpPr>
          <p:spPr>
            <a:xfrm>
              <a:off x="4094223" y="3047075"/>
              <a:ext cx="1085400" cy="0"/>
            </a:xfrm>
            <a:prstGeom prst="straightConnector1">
              <a:avLst/>
            </a:prstGeom>
            <a:noFill/>
            <a:ln cap="flat" cmpd="sng" w="38100">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8"/>
                                        </p:tgtEl>
                                      </p:cBhvr>
                                    </p:animEffect>
                                    <p:set>
                                      <p:cBhvr>
                                        <p:cTn dur="1" fill="hold">
                                          <p:stCondLst>
                                            <p:cond delay="1000"/>
                                          </p:stCondLst>
                                        </p:cTn>
                                        <p:tgtEl>
                                          <p:spTgt spid="45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64"/>
                                        </p:tgtEl>
                                      </p:cBhvr>
                                    </p:animEffect>
                                    <p:set>
                                      <p:cBhvr>
                                        <p:cTn dur="1" fill="hold">
                                          <p:stCondLst>
                                            <p:cond delay="1000"/>
                                          </p:stCondLst>
                                        </p:cTn>
                                        <p:tgtEl>
                                          <p:spTgt spid="46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459"/>
                                        </p:tgtEl>
                                      </p:cBhvr>
                                    </p:animEffect>
                                    <p:set>
                                      <p:cBhvr>
                                        <p:cTn dur="1" fill="hold">
                                          <p:stCondLst>
                                            <p:cond delay="1000"/>
                                          </p:stCondLst>
                                        </p:cTn>
                                        <p:tgtEl>
                                          <p:spTgt spid="45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10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29"/>
          <p:cNvSpPr txBox="1"/>
          <p:nvPr>
            <p:ph type="title"/>
          </p:nvPr>
        </p:nvSpPr>
        <p:spPr>
          <a:xfrm>
            <a:off x="1403050" y="597875"/>
            <a:ext cx="6805500" cy="75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Action Steps &amp; Conclusion </a:t>
            </a:r>
            <a:endParaRPr/>
          </a:p>
        </p:txBody>
      </p:sp>
      <p:grpSp>
        <p:nvGrpSpPr>
          <p:cNvPr id="473" name="Google Shape;473;p29"/>
          <p:cNvGrpSpPr/>
          <p:nvPr/>
        </p:nvGrpSpPr>
        <p:grpSpPr>
          <a:xfrm>
            <a:off x="1339138" y="1353075"/>
            <a:ext cx="6465717" cy="3517800"/>
            <a:chOff x="1339138" y="1353075"/>
            <a:chExt cx="6465717" cy="3517800"/>
          </a:xfrm>
        </p:grpSpPr>
        <p:grpSp>
          <p:nvGrpSpPr>
            <p:cNvPr id="474" name="Google Shape;474;p29"/>
            <p:cNvGrpSpPr/>
            <p:nvPr/>
          </p:nvGrpSpPr>
          <p:grpSpPr>
            <a:xfrm>
              <a:off x="1339138" y="2844982"/>
              <a:ext cx="6465717" cy="333900"/>
              <a:chOff x="1339138" y="2834857"/>
              <a:chExt cx="6465717" cy="333900"/>
            </a:xfrm>
          </p:grpSpPr>
          <p:sp>
            <p:nvSpPr>
              <p:cNvPr id="475" name="Google Shape;475;p29"/>
              <p:cNvSpPr/>
              <p:nvPr/>
            </p:nvSpPr>
            <p:spPr>
              <a:xfrm rot="-711236">
                <a:off x="6462350" y="2972976"/>
                <a:ext cx="1350909" cy="57662"/>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76" name="Google Shape;476;p29"/>
              <p:cNvSpPr/>
              <p:nvPr/>
            </p:nvSpPr>
            <p:spPr>
              <a:xfrm flipH="1" rot="711236">
                <a:off x="5177612" y="2972976"/>
                <a:ext cx="1350909" cy="57662"/>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77" name="Google Shape;477;p29"/>
              <p:cNvSpPr/>
              <p:nvPr/>
            </p:nvSpPr>
            <p:spPr>
              <a:xfrm rot="-711236">
                <a:off x="3896538" y="2972976"/>
                <a:ext cx="1350909" cy="57662"/>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7D3"/>
                  </a:solidFill>
                  <a:latin typeface="Maven Pro"/>
                  <a:ea typeface="Maven Pro"/>
                  <a:cs typeface="Maven Pro"/>
                  <a:sym typeface="Maven Pro"/>
                </a:endParaRPr>
              </a:p>
            </p:txBody>
          </p:sp>
          <p:sp>
            <p:nvSpPr>
              <p:cNvPr id="478" name="Google Shape;478;p29"/>
              <p:cNvSpPr/>
              <p:nvPr/>
            </p:nvSpPr>
            <p:spPr>
              <a:xfrm flipH="1" rot="711236">
                <a:off x="2604858" y="2972976"/>
                <a:ext cx="1350909" cy="57662"/>
              </a:xfrm>
              <a:prstGeom prst="roundRect">
                <a:avLst>
                  <a:gd fmla="val 50000"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79" name="Google Shape;479;p29"/>
              <p:cNvSpPr/>
              <p:nvPr/>
            </p:nvSpPr>
            <p:spPr>
              <a:xfrm rot="-711236">
                <a:off x="1330733" y="2972976"/>
                <a:ext cx="1350909" cy="57662"/>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480" name="Google Shape;480;p29"/>
            <p:cNvGrpSpPr/>
            <p:nvPr/>
          </p:nvGrpSpPr>
          <p:grpSpPr>
            <a:xfrm>
              <a:off x="5582775" y="3039144"/>
              <a:ext cx="1712700" cy="1230715"/>
              <a:chOff x="5796625" y="2541798"/>
              <a:chExt cx="1712700" cy="1230715"/>
            </a:xfrm>
          </p:grpSpPr>
          <p:sp>
            <p:nvSpPr>
              <p:cNvPr id="481" name="Google Shape;481;p29"/>
              <p:cNvSpPr/>
              <p:nvPr/>
            </p:nvSpPr>
            <p:spPr>
              <a:xfrm rot="-1789476">
                <a:off x="6572742" y="2571072"/>
                <a:ext cx="160451" cy="160451"/>
              </a:xfrm>
              <a:prstGeom prst="ellipse">
                <a:avLst/>
              </a:prstGeom>
              <a:solidFill>
                <a:srgbClr val="999999"/>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82" name="Google Shape;482;p29"/>
              <p:cNvSpPr txBox="1"/>
              <p:nvPr/>
            </p:nvSpPr>
            <p:spPr>
              <a:xfrm>
                <a:off x="6296613"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Maven Pro"/>
                    <a:ea typeface="Maven Pro"/>
                    <a:cs typeface="Maven Pro"/>
                    <a:sym typeface="Maven Pro"/>
                  </a:rPr>
                  <a:t>Iteration 3</a:t>
                </a:r>
                <a:endParaRPr b="1" sz="800">
                  <a:latin typeface="Maven Pro"/>
                  <a:ea typeface="Maven Pro"/>
                  <a:cs typeface="Maven Pro"/>
                  <a:sym typeface="Maven Pro"/>
                </a:endParaRPr>
              </a:p>
            </p:txBody>
          </p:sp>
          <p:sp>
            <p:nvSpPr>
              <p:cNvPr id="483" name="Google Shape;483;p29"/>
              <p:cNvSpPr/>
              <p:nvPr/>
            </p:nvSpPr>
            <p:spPr>
              <a:xfrm>
                <a:off x="579662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484" name="Google Shape;484;p29"/>
              <p:cNvSpPr/>
              <p:nvPr/>
            </p:nvSpPr>
            <p:spPr>
              <a:xfrm>
                <a:off x="660797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485" name="Google Shape;485;p29"/>
            <p:cNvGrpSpPr/>
            <p:nvPr/>
          </p:nvGrpSpPr>
          <p:grpSpPr>
            <a:xfrm>
              <a:off x="4329700" y="1737972"/>
              <a:ext cx="1712700" cy="1246754"/>
              <a:chOff x="4409300" y="1219942"/>
              <a:chExt cx="1712700" cy="1246754"/>
            </a:xfrm>
          </p:grpSpPr>
          <p:sp>
            <p:nvSpPr>
              <p:cNvPr id="486" name="Google Shape;486;p29"/>
              <p:cNvSpPr/>
              <p:nvPr/>
            </p:nvSpPr>
            <p:spPr>
              <a:xfrm rot="-1789476">
                <a:off x="5185416" y="2276970"/>
                <a:ext cx="160451" cy="160451"/>
              </a:xfrm>
              <a:prstGeom prst="ellipse">
                <a:avLst/>
              </a:prstGeom>
              <a:solidFill>
                <a:srgbClr val="FFFFFF"/>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87" name="Google Shape;487;p29"/>
              <p:cNvSpPr txBox="1"/>
              <p:nvPr/>
            </p:nvSpPr>
            <p:spPr>
              <a:xfrm>
                <a:off x="4747649" y="1985296"/>
                <a:ext cx="870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Maven Pro"/>
                    <a:ea typeface="Maven Pro"/>
                    <a:cs typeface="Maven Pro"/>
                    <a:sym typeface="Maven Pro"/>
                  </a:rPr>
                  <a:t>Iteration 2</a:t>
                </a:r>
                <a:endParaRPr b="1" sz="800">
                  <a:solidFill>
                    <a:srgbClr val="5E5E5E"/>
                  </a:solidFill>
                  <a:latin typeface="Maven Pro"/>
                  <a:ea typeface="Maven Pro"/>
                  <a:cs typeface="Maven Pro"/>
                  <a:sym typeface="Maven Pro"/>
                </a:endParaRPr>
              </a:p>
            </p:txBody>
          </p:sp>
          <p:sp>
            <p:nvSpPr>
              <p:cNvPr id="488" name="Google Shape;488;p29"/>
              <p:cNvSpPr/>
              <p:nvPr/>
            </p:nvSpPr>
            <p:spPr>
              <a:xfrm>
                <a:off x="4409300" y="1219942"/>
                <a:ext cx="1712700" cy="703500"/>
              </a:xfrm>
              <a:prstGeom prst="roundRect">
                <a:avLst>
                  <a:gd fmla="val 4485"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489" name="Google Shape;489;p29"/>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490" name="Google Shape;490;p29"/>
            <p:cNvGrpSpPr/>
            <p:nvPr/>
          </p:nvGrpSpPr>
          <p:grpSpPr>
            <a:xfrm>
              <a:off x="3073288" y="3039144"/>
              <a:ext cx="1712700" cy="1280315"/>
              <a:chOff x="3021975" y="2541798"/>
              <a:chExt cx="1712700" cy="1280315"/>
            </a:xfrm>
          </p:grpSpPr>
          <p:sp>
            <p:nvSpPr>
              <p:cNvPr id="491" name="Google Shape;491;p29"/>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434343"/>
                    </a:solidFill>
                    <a:latin typeface="Maven Pro"/>
                    <a:ea typeface="Maven Pro"/>
                    <a:cs typeface="Maven Pro"/>
                    <a:sym typeface="Maven Pro"/>
                  </a:rPr>
                  <a:t>Iteration 1</a:t>
                </a:r>
                <a:endParaRPr b="1" sz="800">
                  <a:solidFill>
                    <a:srgbClr val="434343"/>
                  </a:solidFill>
                  <a:latin typeface="Maven Pro"/>
                  <a:ea typeface="Maven Pro"/>
                  <a:cs typeface="Maven Pro"/>
                  <a:sym typeface="Maven Pro"/>
                </a:endParaRPr>
              </a:p>
            </p:txBody>
          </p:sp>
          <p:sp>
            <p:nvSpPr>
              <p:cNvPr id="492" name="Google Shape;492;p29"/>
              <p:cNvSpPr/>
              <p:nvPr/>
            </p:nvSpPr>
            <p:spPr>
              <a:xfrm rot="-1789476">
                <a:off x="3798091" y="2571072"/>
                <a:ext cx="160451" cy="160451"/>
              </a:xfrm>
              <a:prstGeom prst="ellipse">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493" name="Google Shape;493;p29"/>
              <p:cNvSpPr/>
              <p:nvPr/>
            </p:nvSpPr>
            <p:spPr>
              <a:xfrm>
                <a:off x="3021975" y="3069013"/>
                <a:ext cx="1712700" cy="703500"/>
              </a:xfrm>
              <a:prstGeom prst="roundRect">
                <a:avLst>
                  <a:gd fmla="val 4485"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494" name="Google Shape;494;p29"/>
              <p:cNvSpPr txBox="1"/>
              <p:nvPr/>
            </p:nvSpPr>
            <p:spPr>
              <a:xfrm>
                <a:off x="3066200" y="31975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Maven Pro"/>
                    <a:ea typeface="Maven Pro"/>
                    <a:cs typeface="Maven Pro"/>
                    <a:sym typeface="Maven Pro"/>
                  </a:rPr>
                  <a:t>UC0, UC1, UC2</a:t>
                </a:r>
                <a:endParaRPr b="1">
                  <a:solidFill>
                    <a:srgbClr val="FFFFFF"/>
                  </a:solidFill>
                  <a:latin typeface="Maven Pro"/>
                  <a:ea typeface="Maven Pro"/>
                  <a:cs typeface="Maven Pro"/>
                  <a:sym typeface="Maven Pro"/>
                </a:endParaRPr>
              </a:p>
            </p:txBody>
          </p:sp>
          <p:sp>
            <p:nvSpPr>
              <p:cNvPr id="495" name="Google Shape;495;p29"/>
              <p:cNvSpPr/>
              <p:nvPr/>
            </p:nvSpPr>
            <p:spPr>
              <a:xfrm>
                <a:off x="3833325" y="3004364"/>
                <a:ext cx="90000" cy="67500"/>
              </a:xfrm>
              <a:prstGeom prst="triangle">
                <a:avLst>
                  <a:gd fmla="val 50000"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496" name="Google Shape;496;p29"/>
            <p:cNvGrpSpPr/>
            <p:nvPr/>
          </p:nvGrpSpPr>
          <p:grpSpPr>
            <a:xfrm>
              <a:off x="1786475" y="1737972"/>
              <a:ext cx="1712700" cy="1246754"/>
              <a:chOff x="1637475" y="1219942"/>
              <a:chExt cx="1712700" cy="1246754"/>
            </a:xfrm>
          </p:grpSpPr>
          <p:sp>
            <p:nvSpPr>
              <p:cNvPr id="497" name="Google Shape;497;p29"/>
              <p:cNvSpPr/>
              <p:nvPr/>
            </p:nvSpPr>
            <p:spPr>
              <a:xfrm>
                <a:off x="1637475" y="1219942"/>
                <a:ext cx="1712700" cy="703500"/>
              </a:xfrm>
              <a:prstGeom prst="roundRect">
                <a:avLst>
                  <a:gd fmla="val 4485"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498" name="Google Shape;498;p29"/>
              <p:cNvSpPr txBox="1"/>
              <p:nvPr/>
            </p:nvSpPr>
            <p:spPr>
              <a:xfrm>
                <a:off x="2108200" y="1985296"/>
                <a:ext cx="816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Maven Pro"/>
                    <a:ea typeface="Maven Pro"/>
                    <a:cs typeface="Maven Pro"/>
                    <a:sym typeface="Maven Pro"/>
                  </a:rPr>
                  <a:t>Iteration 0</a:t>
                </a:r>
                <a:endParaRPr b="1" sz="800">
                  <a:solidFill>
                    <a:srgbClr val="0C57D3"/>
                  </a:solidFill>
                  <a:latin typeface="Maven Pro"/>
                  <a:ea typeface="Maven Pro"/>
                  <a:cs typeface="Maven Pro"/>
                  <a:sym typeface="Maven Pro"/>
                </a:endParaRPr>
              </a:p>
            </p:txBody>
          </p:sp>
          <p:sp>
            <p:nvSpPr>
              <p:cNvPr id="499" name="Google Shape;499;p29"/>
              <p:cNvSpPr/>
              <p:nvPr/>
            </p:nvSpPr>
            <p:spPr>
              <a:xfrm rot="10800000">
                <a:off x="2448800" y="1919036"/>
                <a:ext cx="90000" cy="67500"/>
              </a:xfrm>
              <a:prstGeom prst="triangle">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500" name="Google Shape;500;p29"/>
              <p:cNvSpPr txBox="1"/>
              <p:nvPr/>
            </p:nvSpPr>
            <p:spPr>
              <a:xfrm>
                <a:off x="1681725" y="1220271"/>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FFFFFF"/>
                    </a:solidFill>
                    <a:latin typeface="Maven Pro"/>
                    <a:ea typeface="Maven Pro"/>
                    <a:cs typeface="Maven Pro"/>
                    <a:sym typeface="Maven Pro"/>
                  </a:rPr>
                  <a:t>Requirements, Design, Research </a:t>
                </a:r>
                <a:endParaRPr b="1" sz="1100">
                  <a:solidFill>
                    <a:srgbClr val="FFFFFF"/>
                  </a:solidFill>
                  <a:latin typeface="Maven Pro"/>
                  <a:ea typeface="Maven Pro"/>
                  <a:cs typeface="Maven Pro"/>
                  <a:sym typeface="Maven Pro"/>
                </a:endParaRPr>
              </a:p>
            </p:txBody>
          </p:sp>
          <p:sp>
            <p:nvSpPr>
              <p:cNvPr id="501" name="Google Shape;501;p29"/>
              <p:cNvSpPr/>
              <p:nvPr/>
            </p:nvSpPr>
            <p:spPr>
              <a:xfrm rot="-1789476">
                <a:off x="2410765" y="2276970"/>
                <a:ext cx="160451" cy="160451"/>
              </a:xfrm>
              <a:prstGeom prst="ellipse">
                <a:avLst/>
              </a:prstGeom>
              <a:solidFill>
                <a:srgbClr val="FFFFFF"/>
              </a:solid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sp>
          <p:nvSpPr>
            <p:cNvPr id="502" name="Google Shape;502;p29"/>
            <p:cNvSpPr txBox="1"/>
            <p:nvPr/>
          </p:nvSpPr>
          <p:spPr>
            <a:xfrm>
              <a:off x="5627013" y="3645259"/>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Maven Pro"/>
                  <a:ea typeface="Maven Pro"/>
                  <a:cs typeface="Maven Pro"/>
                  <a:sym typeface="Maven Pro"/>
                </a:rPr>
                <a:t>UC6, UC7, UC8, UC9</a:t>
              </a:r>
              <a:endParaRPr b="1">
                <a:solidFill>
                  <a:srgbClr val="FFFFFF"/>
                </a:solidFill>
                <a:latin typeface="Maven Pro"/>
                <a:ea typeface="Maven Pro"/>
                <a:cs typeface="Maven Pro"/>
                <a:sym typeface="Maven Pro"/>
              </a:endParaRPr>
            </a:p>
          </p:txBody>
        </p:sp>
        <p:sp>
          <p:nvSpPr>
            <p:cNvPr id="503" name="Google Shape;503;p29"/>
            <p:cNvSpPr txBox="1"/>
            <p:nvPr/>
          </p:nvSpPr>
          <p:spPr>
            <a:xfrm>
              <a:off x="4373938" y="1890034"/>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chemeClr val="lt1"/>
                  </a:solidFill>
                  <a:latin typeface="Maven Pro"/>
                  <a:ea typeface="Maven Pro"/>
                  <a:cs typeface="Maven Pro"/>
                  <a:sym typeface="Maven Pro"/>
                </a:rPr>
                <a:t>UC3, UC4, UC5</a:t>
              </a:r>
              <a:endParaRPr b="1">
                <a:solidFill>
                  <a:schemeClr val="lt1"/>
                </a:solidFill>
                <a:latin typeface="Maven Pro"/>
                <a:ea typeface="Maven Pro"/>
                <a:cs typeface="Maven Pro"/>
                <a:sym typeface="Maven Pro"/>
              </a:endParaRPr>
            </a:p>
          </p:txBody>
        </p:sp>
        <p:sp>
          <p:nvSpPr>
            <p:cNvPr id="504" name="Google Shape;504;p29"/>
            <p:cNvSpPr txBox="1"/>
            <p:nvPr/>
          </p:nvSpPr>
          <p:spPr>
            <a:xfrm>
              <a:off x="4264600" y="1353075"/>
              <a:ext cx="184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Enhancing Animation</a:t>
              </a:r>
              <a:endParaRPr sz="1300">
                <a:solidFill>
                  <a:schemeClr val="dk2"/>
                </a:solidFill>
                <a:latin typeface="Nunito"/>
                <a:ea typeface="Nunito"/>
                <a:cs typeface="Nunito"/>
                <a:sym typeface="Nunito"/>
              </a:endParaRPr>
            </a:p>
          </p:txBody>
        </p:sp>
        <p:sp>
          <p:nvSpPr>
            <p:cNvPr id="505" name="Google Shape;505;p29"/>
            <p:cNvSpPr txBox="1"/>
            <p:nvPr/>
          </p:nvSpPr>
          <p:spPr>
            <a:xfrm>
              <a:off x="3073300" y="4285875"/>
              <a:ext cx="171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Syncing Editors and Loading Examples</a:t>
              </a:r>
              <a:endParaRPr sz="1300">
                <a:solidFill>
                  <a:schemeClr val="dk2"/>
                </a:solidFill>
                <a:latin typeface="Nunito"/>
                <a:ea typeface="Nunito"/>
                <a:cs typeface="Nunito"/>
                <a:sym typeface="Nunito"/>
              </a:endParaRPr>
            </a:p>
          </p:txBody>
        </p:sp>
        <p:sp>
          <p:nvSpPr>
            <p:cNvPr id="506" name="Google Shape;506;p29"/>
            <p:cNvSpPr txBox="1"/>
            <p:nvPr/>
          </p:nvSpPr>
          <p:spPr>
            <a:xfrm>
              <a:off x="5517675" y="4285875"/>
              <a:ext cx="184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Use of .sgf files, and quality of life updates</a:t>
              </a:r>
              <a:endParaRPr sz="1300">
                <a:solidFill>
                  <a:schemeClr val="dk2"/>
                </a:solidFill>
                <a:latin typeface="Nunito"/>
                <a:ea typeface="Nunito"/>
                <a:cs typeface="Nunito"/>
                <a:sym typeface="Nunito"/>
              </a:endParaRPr>
            </a:p>
          </p:txBody>
        </p:sp>
        <p:sp>
          <p:nvSpPr>
            <p:cNvPr id="507" name="Google Shape;507;p29"/>
            <p:cNvSpPr txBox="1"/>
            <p:nvPr/>
          </p:nvSpPr>
          <p:spPr>
            <a:xfrm>
              <a:off x="5998150" y="2781838"/>
              <a:ext cx="1017600" cy="1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Nunito"/>
                  <a:ea typeface="Nunito"/>
                  <a:cs typeface="Nunito"/>
                  <a:sym typeface="Nunito"/>
                </a:rPr>
                <a:t>April 23, 2024</a:t>
              </a:r>
              <a:endParaRPr sz="900">
                <a:solidFill>
                  <a:schemeClr val="dk2"/>
                </a:solidFill>
                <a:latin typeface="Nunito"/>
                <a:ea typeface="Nunito"/>
                <a:cs typeface="Nunito"/>
                <a:sym typeface="Nunito"/>
              </a:endParaRPr>
            </a:p>
          </p:txBody>
        </p:sp>
        <p:sp>
          <p:nvSpPr>
            <p:cNvPr id="508" name="Google Shape;508;p29"/>
            <p:cNvSpPr txBox="1"/>
            <p:nvPr/>
          </p:nvSpPr>
          <p:spPr>
            <a:xfrm>
              <a:off x="4722850" y="2960175"/>
              <a:ext cx="11172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March 30, 2024</a:t>
              </a:r>
              <a:endParaRPr sz="1000">
                <a:solidFill>
                  <a:schemeClr val="dk2"/>
                </a:solidFill>
                <a:latin typeface="Nunito"/>
                <a:ea typeface="Nunito"/>
                <a:cs typeface="Nunito"/>
                <a:sym typeface="Nunito"/>
              </a:endParaRPr>
            </a:p>
          </p:txBody>
        </p:sp>
        <p:sp>
          <p:nvSpPr>
            <p:cNvPr id="509" name="Google Shape;509;p29"/>
            <p:cNvSpPr txBox="1"/>
            <p:nvPr/>
          </p:nvSpPr>
          <p:spPr>
            <a:xfrm>
              <a:off x="3499175" y="2725138"/>
              <a:ext cx="11172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Feb 27,2024</a:t>
              </a:r>
              <a:endParaRPr sz="1000">
                <a:solidFill>
                  <a:schemeClr val="dk2"/>
                </a:solidFill>
                <a:latin typeface="Nunito"/>
                <a:ea typeface="Nunito"/>
                <a:cs typeface="Nunito"/>
                <a:sym typeface="Nunito"/>
              </a:endParaRPr>
            </a:p>
          </p:txBody>
        </p:sp>
        <p:sp>
          <p:nvSpPr>
            <p:cNvPr id="510" name="Google Shape;510;p29"/>
            <p:cNvSpPr/>
            <p:nvPr/>
          </p:nvSpPr>
          <p:spPr>
            <a:xfrm>
              <a:off x="6345820" y="2571738"/>
              <a:ext cx="186600" cy="306600"/>
            </a:xfrm>
            <a:prstGeom prst="downArrow">
              <a:avLst>
                <a:gd fmla="val 50000" name="adj1"/>
                <a:gd fmla="val 50000" name="adj2"/>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grpSp>
        <p:nvGrpSpPr>
          <p:cNvPr id="511" name="Google Shape;511;p29"/>
          <p:cNvGrpSpPr/>
          <p:nvPr/>
        </p:nvGrpSpPr>
        <p:grpSpPr>
          <a:xfrm>
            <a:off x="2217190" y="1918824"/>
            <a:ext cx="4709609" cy="2386317"/>
            <a:chOff x="8187890" y="1527599"/>
            <a:chExt cx="4709609" cy="2386317"/>
          </a:xfrm>
        </p:grpSpPr>
        <p:grpSp>
          <p:nvGrpSpPr>
            <p:cNvPr id="512" name="Google Shape;512;p29"/>
            <p:cNvGrpSpPr/>
            <p:nvPr/>
          </p:nvGrpSpPr>
          <p:grpSpPr>
            <a:xfrm>
              <a:off x="8187890" y="2736295"/>
              <a:ext cx="4709609" cy="565045"/>
              <a:chOff x="2088100" y="3653917"/>
              <a:chExt cx="4967942" cy="743970"/>
            </a:xfrm>
          </p:grpSpPr>
          <p:sp>
            <p:nvSpPr>
              <p:cNvPr id="513" name="Google Shape;513;p29"/>
              <p:cNvSpPr/>
              <p:nvPr/>
            </p:nvSpPr>
            <p:spPr>
              <a:xfrm>
                <a:off x="2088100" y="3688403"/>
                <a:ext cx="4967942" cy="709484"/>
              </a:xfrm>
              <a:custGeom>
                <a:rect b="b" l="l" r="r" t="t"/>
                <a:pathLst>
                  <a:path extrusionOk="0" h="26456" w="185250">
                    <a:moveTo>
                      <a:pt x="180499" y="0"/>
                    </a:moveTo>
                    <a:lnTo>
                      <a:pt x="91000" y="0"/>
                    </a:lnTo>
                    <a:lnTo>
                      <a:pt x="88428" y="0"/>
                    </a:lnTo>
                    <a:lnTo>
                      <a:pt x="3311" y="0"/>
                    </a:lnTo>
                    <a:cubicBezTo>
                      <a:pt x="1477" y="0"/>
                      <a:pt x="1" y="1477"/>
                      <a:pt x="1" y="3310"/>
                    </a:cubicBezTo>
                    <a:lnTo>
                      <a:pt x="1" y="23146"/>
                    </a:lnTo>
                    <a:cubicBezTo>
                      <a:pt x="1" y="24979"/>
                      <a:pt x="1477" y="26456"/>
                      <a:pt x="3311" y="26456"/>
                    </a:cubicBezTo>
                    <a:lnTo>
                      <a:pt x="88428" y="26456"/>
                    </a:lnTo>
                    <a:lnTo>
                      <a:pt x="91000" y="26456"/>
                    </a:lnTo>
                    <a:lnTo>
                      <a:pt x="180499" y="26456"/>
                    </a:lnTo>
                    <a:cubicBezTo>
                      <a:pt x="183131" y="26456"/>
                      <a:pt x="185250" y="24336"/>
                      <a:pt x="185250" y="21717"/>
                    </a:cubicBezTo>
                    <a:lnTo>
                      <a:pt x="185250" y="4739"/>
                    </a:lnTo>
                    <a:cubicBezTo>
                      <a:pt x="185250" y="2119"/>
                      <a:pt x="183119" y="0"/>
                      <a:pt x="18049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4459450" y="3653917"/>
                <a:ext cx="2596524" cy="709806"/>
              </a:xfrm>
              <a:custGeom>
                <a:rect b="b" l="l" r="r" t="t"/>
                <a:pathLst>
                  <a:path extrusionOk="0" h="26468" w="96822">
                    <a:moveTo>
                      <a:pt x="0" y="0"/>
                    </a:moveTo>
                    <a:lnTo>
                      <a:pt x="0" y="26468"/>
                    </a:lnTo>
                    <a:lnTo>
                      <a:pt x="92071" y="26468"/>
                    </a:lnTo>
                    <a:cubicBezTo>
                      <a:pt x="94691" y="26468"/>
                      <a:pt x="96822" y="24337"/>
                      <a:pt x="96822" y="21717"/>
                    </a:cubicBezTo>
                    <a:lnTo>
                      <a:pt x="96822" y="4751"/>
                    </a:lnTo>
                    <a:cubicBezTo>
                      <a:pt x="96822" y="2131"/>
                      <a:pt x="94691" y="0"/>
                      <a:pt x="92071" y="0"/>
                    </a:cubicBezTo>
                    <a:close/>
                  </a:path>
                </a:pathLst>
              </a:custGeom>
              <a:solidFill>
                <a:srgbClr val="F2F2F2"/>
              </a:solidFill>
              <a:ln>
                <a:noFill/>
              </a:ln>
            </p:spPr>
            <p:txBody>
              <a:bodyPr anchorCtr="0" anchor="ctr" bIns="91425" lIns="4572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Attend Posters and Pies</a:t>
                </a:r>
                <a:endParaRPr sz="1200">
                  <a:solidFill>
                    <a:srgbClr val="434343"/>
                  </a:solidFill>
                  <a:latin typeface="Roboto"/>
                  <a:ea typeface="Roboto"/>
                  <a:cs typeface="Roboto"/>
                  <a:sym typeface="Roboto"/>
                </a:endParaRPr>
              </a:p>
            </p:txBody>
          </p:sp>
          <p:sp>
            <p:nvSpPr>
              <p:cNvPr id="515" name="Google Shape;515;p29"/>
              <p:cNvSpPr/>
              <p:nvPr/>
            </p:nvSpPr>
            <p:spPr>
              <a:xfrm>
                <a:off x="2088100" y="3653917"/>
                <a:ext cx="2735760" cy="709806"/>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8"/>
                      <a:pt x="101132" y="11240"/>
                    </a:cubicBezTo>
                    <a:lnTo>
                      <a:pt x="93643" y="1322"/>
                    </a:lnTo>
                    <a:cubicBezTo>
                      <a:pt x="93012" y="488"/>
                      <a:pt x="92036" y="0"/>
                      <a:pt x="91000" y="0"/>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9"/>
              <p:cNvSpPr/>
              <p:nvPr/>
            </p:nvSpPr>
            <p:spPr>
              <a:xfrm>
                <a:off x="4065102" y="3762083"/>
                <a:ext cx="516360" cy="516360"/>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4685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17" name="Google Shape;517;p29"/>
              <p:cNvSpPr/>
              <p:nvPr/>
            </p:nvSpPr>
            <p:spPr>
              <a:xfrm>
                <a:off x="4076525" y="3739200"/>
                <a:ext cx="516360" cy="516360"/>
              </a:xfrm>
              <a:custGeom>
                <a:rect b="b" l="l" r="r" t="t"/>
                <a:pathLst>
                  <a:path extrusionOk="0" h="13967" w="13967">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rgbClr val="5EB2FC"/>
                    </a:solidFill>
                    <a:latin typeface="Fira Sans Extra Condensed Medium"/>
                    <a:ea typeface="Fira Sans Extra Condensed Medium"/>
                    <a:cs typeface="Fira Sans Extra Condensed Medium"/>
                    <a:sym typeface="Fira Sans Extra Condensed Medium"/>
                  </a:rPr>
                  <a:t>03</a:t>
                </a:r>
                <a:endParaRPr sz="2500">
                  <a:solidFill>
                    <a:srgbClr val="5EB2FC"/>
                  </a:solidFill>
                </a:endParaRPr>
              </a:p>
            </p:txBody>
          </p:sp>
          <p:sp>
            <p:nvSpPr>
              <p:cNvPr id="518" name="Google Shape;518;p29"/>
              <p:cNvSpPr txBox="1"/>
              <p:nvPr/>
            </p:nvSpPr>
            <p:spPr>
              <a:xfrm>
                <a:off x="2164305" y="3814520"/>
                <a:ext cx="1796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Finalize Poster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19" name="Google Shape;519;p29"/>
            <p:cNvGrpSpPr/>
            <p:nvPr/>
          </p:nvGrpSpPr>
          <p:grpSpPr>
            <a:xfrm>
              <a:off x="8187890" y="2132270"/>
              <a:ext cx="4709609" cy="556572"/>
              <a:chOff x="2088100" y="2060047"/>
              <a:chExt cx="4967942" cy="732814"/>
            </a:xfrm>
          </p:grpSpPr>
          <p:sp>
            <p:nvSpPr>
              <p:cNvPr id="520" name="Google Shape;520;p29"/>
              <p:cNvSpPr/>
              <p:nvPr/>
            </p:nvSpPr>
            <p:spPr>
              <a:xfrm>
                <a:off x="2088100" y="2083029"/>
                <a:ext cx="4967942" cy="709832"/>
              </a:xfrm>
              <a:custGeom>
                <a:rect b="b" l="l" r="r" t="t"/>
                <a:pathLst>
                  <a:path extrusionOk="0" h="26469" w="185250">
                    <a:moveTo>
                      <a:pt x="180499" y="1"/>
                    </a:moveTo>
                    <a:lnTo>
                      <a:pt x="91000" y="1"/>
                    </a:lnTo>
                    <a:lnTo>
                      <a:pt x="88428" y="1"/>
                    </a:lnTo>
                    <a:lnTo>
                      <a:pt x="3311" y="1"/>
                    </a:lnTo>
                    <a:cubicBezTo>
                      <a:pt x="1477" y="1"/>
                      <a:pt x="1" y="1489"/>
                      <a:pt x="1" y="3311"/>
                    </a:cubicBezTo>
                    <a:lnTo>
                      <a:pt x="1" y="23158"/>
                    </a:lnTo>
                    <a:cubicBezTo>
                      <a:pt x="1" y="24980"/>
                      <a:pt x="1477" y="26468"/>
                      <a:pt x="3311" y="26468"/>
                    </a:cubicBezTo>
                    <a:lnTo>
                      <a:pt x="88428" y="26468"/>
                    </a:lnTo>
                    <a:lnTo>
                      <a:pt x="91000" y="26468"/>
                    </a:lnTo>
                    <a:lnTo>
                      <a:pt x="180499" y="26468"/>
                    </a:lnTo>
                    <a:cubicBezTo>
                      <a:pt x="183131" y="26468"/>
                      <a:pt x="185250" y="24337"/>
                      <a:pt x="185250" y="21718"/>
                    </a:cubicBezTo>
                    <a:lnTo>
                      <a:pt x="185250" y="4751"/>
                    </a:lnTo>
                    <a:cubicBezTo>
                      <a:pt x="185250" y="2132"/>
                      <a:pt x="183119" y="1"/>
                      <a:pt x="180499"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9"/>
              <p:cNvSpPr/>
              <p:nvPr/>
            </p:nvSpPr>
            <p:spPr>
              <a:xfrm>
                <a:off x="4459450" y="2060047"/>
                <a:ext cx="2596524" cy="709806"/>
              </a:xfrm>
              <a:custGeom>
                <a:rect b="b" l="l" r="r" t="t"/>
                <a:pathLst>
                  <a:path extrusionOk="0" h="26468" w="96822">
                    <a:moveTo>
                      <a:pt x="0" y="0"/>
                    </a:moveTo>
                    <a:lnTo>
                      <a:pt x="0" y="26468"/>
                    </a:lnTo>
                    <a:lnTo>
                      <a:pt x="92071" y="26468"/>
                    </a:lnTo>
                    <a:cubicBezTo>
                      <a:pt x="94691" y="26468"/>
                      <a:pt x="96822" y="24337"/>
                      <a:pt x="96822" y="21717"/>
                    </a:cubicBezTo>
                    <a:lnTo>
                      <a:pt x="96822" y="4751"/>
                    </a:lnTo>
                    <a:cubicBezTo>
                      <a:pt x="96822" y="2132"/>
                      <a:pt x="94691" y="0"/>
                      <a:pt x="92071" y="0"/>
                    </a:cubicBezTo>
                    <a:close/>
                  </a:path>
                </a:pathLst>
              </a:custGeom>
              <a:solidFill>
                <a:srgbClr val="F2F2F2"/>
              </a:solidFill>
              <a:ln>
                <a:noFill/>
              </a:ln>
            </p:spPr>
            <p:txBody>
              <a:bodyPr anchorCtr="0" anchor="ctr" bIns="91425" lIns="4572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Development, User, Deployment Guides</a:t>
                </a:r>
                <a:endParaRPr sz="1200">
                  <a:solidFill>
                    <a:srgbClr val="434343"/>
                  </a:solidFill>
                  <a:latin typeface="Roboto"/>
                  <a:ea typeface="Roboto"/>
                  <a:cs typeface="Roboto"/>
                  <a:sym typeface="Roboto"/>
                </a:endParaRPr>
              </a:p>
            </p:txBody>
          </p:sp>
          <p:sp>
            <p:nvSpPr>
              <p:cNvPr id="522" name="Google Shape;522;p29"/>
              <p:cNvSpPr/>
              <p:nvPr/>
            </p:nvSpPr>
            <p:spPr>
              <a:xfrm>
                <a:off x="2088100" y="2060047"/>
                <a:ext cx="2735760" cy="709806"/>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9"/>
                      <a:pt x="101132" y="11240"/>
                    </a:cubicBezTo>
                    <a:lnTo>
                      <a:pt x="93643" y="1322"/>
                    </a:lnTo>
                    <a:cubicBezTo>
                      <a:pt x="93012" y="489"/>
                      <a:pt x="92036" y="0"/>
                      <a:pt x="91000"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9"/>
              <p:cNvSpPr/>
              <p:nvPr/>
            </p:nvSpPr>
            <p:spPr>
              <a:xfrm>
                <a:off x="4065102" y="2168213"/>
                <a:ext cx="516360" cy="516360"/>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C628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24" name="Google Shape;524;p29"/>
              <p:cNvSpPr/>
              <p:nvPr/>
            </p:nvSpPr>
            <p:spPr>
              <a:xfrm>
                <a:off x="4076525" y="2145330"/>
                <a:ext cx="516360" cy="516360"/>
              </a:xfrm>
              <a:custGeom>
                <a:rect b="b" l="l" r="r" t="t"/>
                <a:pathLst>
                  <a:path extrusionOk="0" h="13967" w="13967">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rgbClr val="EC3A3B"/>
                    </a:solidFill>
                    <a:latin typeface="Fira Sans Extra Condensed Medium"/>
                    <a:ea typeface="Fira Sans Extra Condensed Medium"/>
                    <a:cs typeface="Fira Sans Extra Condensed Medium"/>
                    <a:sym typeface="Fira Sans Extra Condensed Medium"/>
                  </a:rPr>
                  <a:t>02</a:t>
                </a:r>
                <a:endParaRPr sz="2500">
                  <a:solidFill>
                    <a:srgbClr val="EC3A3B"/>
                  </a:solidFill>
                </a:endParaRPr>
              </a:p>
            </p:txBody>
          </p:sp>
          <p:sp>
            <p:nvSpPr>
              <p:cNvPr id="525" name="Google Shape;525;p29"/>
              <p:cNvSpPr txBox="1"/>
              <p:nvPr/>
            </p:nvSpPr>
            <p:spPr>
              <a:xfrm>
                <a:off x="2154705" y="2244875"/>
                <a:ext cx="1796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Finalize Guides</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26" name="Google Shape;526;p29"/>
            <p:cNvGrpSpPr/>
            <p:nvPr/>
          </p:nvGrpSpPr>
          <p:grpSpPr>
            <a:xfrm>
              <a:off x="8187890" y="1527599"/>
              <a:ext cx="4709609" cy="557906"/>
              <a:chOff x="2088100" y="1263904"/>
              <a:chExt cx="4967942" cy="734571"/>
            </a:xfrm>
          </p:grpSpPr>
          <p:sp>
            <p:nvSpPr>
              <p:cNvPr id="527" name="Google Shape;527;p29"/>
              <p:cNvSpPr/>
              <p:nvPr/>
            </p:nvSpPr>
            <p:spPr>
              <a:xfrm>
                <a:off x="2088100" y="1288964"/>
                <a:ext cx="4967942" cy="709511"/>
              </a:xfrm>
              <a:custGeom>
                <a:rect b="b" l="l" r="r" t="t"/>
                <a:pathLst>
                  <a:path extrusionOk="0" h="26457" w="185250">
                    <a:moveTo>
                      <a:pt x="180499" y="1"/>
                    </a:moveTo>
                    <a:lnTo>
                      <a:pt x="91000" y="1"/>
                    </a:lnTo>
                    <a:lnTo>
                      <a:pt x="88428" y="1"/>
                    </a:lnTo>
                    <a:lnTo>
                      <a:pt x="3311" y="1"/>
                    </a:lnTo>
                    <a:cubicBezTo>
                      <a:pt x="1477" y="1"/>
                      <a:pt x="1" y="1477"/>
                      <a:pt x="1" y="3311"/>
                    </a:cubicBezTo>
                    <a:lnTo>
                      <a:pt x="1" y="23147"/>
                    </a:lnTo>
                    <a:cubicBezTo>
                      <a:pt x="1" y="24980"/>
                      <a:pt x="1477" y="26456"/>
                      <a:pt x="3311" y="26456"/>
                    </a:cubicBezTo>
                    <a:lnTo>
                      <a:pt x="88428" y="26456"/>
                    </a:lnTo>
                    <a:lnTo>
                      <a:pt x="91000" y="26456"/>
                    </a:lnTo>
                    <a:lnTo>
                      <a:pt x="180499" y="26456"/>
                    </a:lnTo>
                    <a:cubicBezTo>
                      <a:pt x="183131" y="26456"/>
                      <a:pt x="185250" y="24337"/>
                      <a:pt x="185250" y="21706"/>
                    </a:cubicBezTo>
                    <a:lnTo>
                      <a:pt x="185250" y="4740"/>
                    </a:lnTo>
                    <a:cubicBezTo>
                      <a:pt x="185250" y="2120"/>
                      <a:pt x="183119" y="1"/>
                      <a:pt x="180499" y="1"/>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
              <p:cNvSpPr/>
              <p:nvPr/>
            </p:nvSpPr>
            <p:spPr>
              <a:xfrm>
                <a:off x="4459450" y="1263917"/>
                <a:ext cx="2596524" cy="709806"/>
              </a:xfrm>
              <a:custGeom>
                <a:rect b="b" l="l" r="r" t="t"/>
                <a:pathLst>
                  <a:path extrusionOk="0" h="26468" w="96822">
                    <a:moveTo>
                      <a:pt x="0" y="0"/>
                    </a:moveTo>
                    <a:lnTo>
                      <a:pt x="0" y="26468"/>
                    </a:lnTo>
                    <a:lnTo>
                      <a:pt x="92071" y="26468"/>
                    </a:lnTo>
                    <a:cubicBezTo>
                      <a:pt x="94691" y="26468"/>
                      <a:pt x="96822" y="24337"/>
                      <a:pt x="96822" y="21717"/>
                    </a:cubicBezTo>
                    <a:lnTo>
                      <a:pt x="96822" y="4751"/>
                    </a:lnTo>
                    <a:cubicBezTo>
                      <a:pt x="96822" y="2120"/>
                      <a:pt x="94691" y="0"/>
                      <a:pt x="92071" y="0"/>
                    </a:cubicBezTo>
                    <a:close/>
                  </a:path>
                </a:pathLst>
              </a:custGeom>
              <a:solidFill>
                <a:srgbClr val="F2F2F2"/>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434343"/>
                    </a:solidFill>
                    <a:latin typeface="Roboto"/>
                    <a:ea typeface="Roboto"/>
                    <a:cs typeface="Roboto"/>
                    <a:sym typeface="Roboto"/>
                  </a:rPr>
                  <a:t>Finish FPR sections</a:t>
                </a:r>
                <a:endParaRPr>
                  <a:solidFill>
                    <a:srgbClr val="434343"/>
                  </a:solidFill>
                </a:endParaRPr>
              </a:p>
            </p:txBody>
          </p:sp>
          <p:sp>
            <p:nvSpPr>
              <p:cNvPr id="529" name="Google Shape;529;p29"/>
              <p:cNvSpPr/>
              <p:nvPr/>
            </p:nvSpPr>
            <p:spPr>
              <a:xfrm>
                <a:off x="2088100" y="1263904"/>
                <a:ext cx="2735760" cy="709832"/>
              </a:xfrm>
              <a:custGeom>
                <a:rect b="b" l="l" r="r" t="t"/>
                <a:pathLst>
                  <a:path extrusionOk="0" h="26469" w="102014">
                    <a:moveTo>
                      <a:pt x="3311" y="1"/>
                    </a:moveTo>
                    <a:cubicBezTo>
                      <a:pt x="1477" y="1"/>
                      <a:pt x="1" y="1489"/>
                      <a:pt x="1" y="3311"/>
                    </a:cubicBezTo>
                    <a:lnTo>
                      <a:pt x="1" y="23159"/>
                    </a:lnTo>
                    <a:cubicBezTo>
                      <a:pt x="1" y="24980"/>
                      <a:pt x="1477" y="26469"/>
                      <a:pt x="3311" y="26469"/>
                    </a:cubicBezTo>
                    <a:lnTo>
                      <a:pt x="91000" y="26469"/>
                    </a:lnTo>
                    <a:cubicBezTo>
                      <a:pt x="92036" y="26469"/>
                      <a:pt x="93012" y="25980"/>
                      <a:pt x="93643" y="25147"/>
                    </a:cubicBezTo>
                    <a:lnTo>
                      <a:pt x="101132" y="15229"/>
                    </a:lnTo>
                    <a:cubicBezTo>
                      <a:pt x="102013" y="14050"/>
                      <a:pt x="102013" y="12419"/>
                      <a:pt x="101132" y="11240"/>
                    </a:cubicBezTo>
                    <a:lnTo>
                      <a:pt x="93643" y="1323"/>
                    </a:lnTo>
                    <a:cubicBezTo>
                      <a:pt x="93012" y="489"/>
                      <a:pt x="92036" y="1"/>
                      <a:pt x="91000"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9"/>
              <p:cNvSpPr/>
              <p:nvPr/>
            </p:nvSpPr>
            <p:spPr>
              <a:xfrm>
                <a:off x="4065102" y="1372083"/>
                <a:ext cx="516360" cy="516360"/>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E092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31" name="Google Shape;531;p29"/>
              <p:cNvSpPr/>
              <p:nvPr/>
            </p:nvSpPr>
            <p:spPr>
              <a:xfrm>
                <a:off x="4076525" y="1349200"/>
                <a:ext cx="516360" cy="516360"/>
              </a:xfrm>
              <a:custGeom>
                <a:rect b="b" l="l" r="r" t="t"/>
                <a:pathLst>
                  <a:path extrusionOk="0" h="13967" w="13967">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anchorCtr="0" anchor="ctr" bIns="91425" lIns="0" spcFirstLastPara="1" rIns="0" wrap="square" tIns="91425">
                <a:noAutofit/>
              </a:bodyPr>
              <a:lstStyle/>
              <a:p>
                <a:pPr indent="0" lvl="0" marL="0" rtl="0" algn="ctr">
                  <a:spcBef>
                    <a:spcPts val="0"/>
                  </a:spcBef>
                  <a:spcAft>
                    <a:spcPts val="0"/>
                  </a:spcAft>
                  <a:buClr>
                    <a:srgbClr val="000000"/>
                  </a:buClr>
                  <a:buSzPts val="1100"/>
                  <a:buFont typeface="Arial"/>
                  <a:buNone/>
                </a:pPr>
                <a:r>
                  <a:rPr lang="en" sz="2500">
                    <a:solidFill>
                      <a:srgbClr val="FCBD24"/>
                    </a:solidFill>
                    <a:latin typeface="Fira Sans Extra Condensed Medium"/>
                    <a:ea typeface="Fira Sans Extra Condensed Medium"/>
                    <a:cs typeface="Fira Sans Extra Condensed Medium"/>
                    <a:sym typeface="Fira Sans Extra Condensed Medium"/>
                  </a:rPr>
                  <a:t>01</a:t>
                </a:r>
                <a:endParaRPr sz="2500"/>
              </a:p>
            </p:txBody>
          </p:sp>
          <p:sp>
            <p:nvSpPr>
              <p:cNvPr id="532" name="Google Shape;532;p29"/>
              <p:cNvSpPr txBox="1"/>
              <p:nvPr/>
            </p:nvSpPr>
            <p:spPr>
              <a:xfrm>
                <a:off x="2164305" y="1460870"/>
                <a:ext cx="1796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Finish FPR</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33" name="Google Shape;533;p29"/>
            <p:cNvGrpSpPr/>
            <p:nvPr/>
          </p:nvGrpSpPr>
          <p:grpSpPr>
            <a:xfrm>
              <a:off x="8187890" y="3348871"/>
              <a:ext cx="4709609" cy="565045"/>
              <a:chOff x="2088100" y="3653917"/>
              <a:chExt cx="4967942" cy="743970"/>
            </a:xfrm>
          </p:grpSpPr>
          <p:sp>
            <p:nvSpPr>
              <p:cNvPr id="534" name="Google Shape;534;p29"/>
              <p:cNvSpPr/>
              <p:nvPr/>
            </p:nvSpPr>
            <p:spPr>
              <a:xfrm>
                <a:off x="2088100" y="3688403"/>
                <a:ext cx="4967942" cy="709484"/>
              </a:xfrm>
              <a:custGeom>
                <a:rect b="b" l="l" r="r" t="t"/>
                <a:pathLst>
                  <a:path extrusionOk="0" h="26456" w="185250">
                    <a:moveTo>
                      <a:pt x="180499" y="0"/>
                    </a:moveTo>
                    <a:lnTo>
                      <a:pt x="91000" y="0"/>
                    </a:lnTo>
                    <a:lnTo>
                      <a:pt x="88428" y="0"/>
                    </a:lnTo>
                    <a:lnTo>
                      <a:pt x="3311" y="0"/>
                    </a:lnTo>
                    <a:cubicBezTo>
                      <a:pt x="1477" y="0"/>
                      <a:pt x="1" y="1477"/>
                      <a:pt x="1" y="3310"/>
                    </a:cubicBezTo>
                    <a:lnTo>
                      <a:pt x="1" y="23146"/>
                    </a:lnTo>
                    <a:cubicBezTo>
                      <a:pt x="1" y="24979"/>
                      <a:pt x="1477" y="26456"/>
                      <a:pt x="3311" y="26456"/>
                    </a:cubicBezTo>
                    <a:lnTo>
                      <a:pt x="88428" y="26456"/>
                    </a:lnTo>
                    <a:lnTo>
                      <a:pt x="91000" y="26456"/>
                    </a:lnTo>
                    <a:lnTo>
                      <a:pt x="180499" y="26456"/>
                    </a:lnTo>
                    <a:cubicBezTo>
                      <a:pt x="183131" y="26456"/>
                      <a:pt x="185250" y="24336"/>
                      <a:pt x="185250" y="21717"/>
                    </a:cubicBezTo>
                    <a:lnTo>
                      <a:pt x="185250" y="4739"/>
                    </a:lnTo>
                    <a:cubicBezTo>
                      <a:pt x="185250" y="2119"/>
                      <a:pt x="183119" y="0"/>
                      <a:pt x="180499" y="0"/>
                    </a:cubicBezTo>
                    <a:close/>
                  </a:path>
                </a:pathLst>
              </a:custGeom>
              <a:solidFill>
                <a:srgbClr val="D5D5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9"/>
              <p:cNvSpPr/>
              <p:nvPr/>
            </p:nvSpPr>
            <p:spPr>
              <a:xfrm>
                <a:off x="4459450" y="3653917"/>
                <a:ext cx="2596524" cy="709806"/>
              </a:xfrm>
              <a:custGeom>
                <a:rect b="b" l="l" r="r" t="t"/>
                <a:pathLst>
                  <a:path extrusionOk="0" h="26468" w="96822">
                    <a:moveTo>
                      <a:pt x="0" y="0"/>
                    </a:moveTo>
                    <a:lnTo>
                      <a:pt x="0" y="26468"/>
                    </a:lnTo>
                    <a:lnTo>
                      <a:pt x="92071" y="26468"/>
                    </a:lnTo>
                    <a:cubicBezTo>
                      <a:pt x="94691" y="26468"/>
                      <a:pt x="96822" y="24337"/>
                      <a:pt x="96822" y="21717"/>
                    </a:cubicBezTo>
                    <a:lnTo>
                      <a:pt x="96822" y="4751"/>
                    </a:lnTo>
                    <a:cubicBezTo>
                      <a:pt x="96822" y="2131"/>
                      <a:pt x="94691" y="0"/>
                      <a:pt x="92071" y="0"/>
                    </a:cubicBezTo>
                    <a:close/>
                  </a:path>
                </a:pathLst>
              </a:custGeom>
              <a:solidFill>
                <a:srgbClr val="F2F2F2"/>
              </a:solidFill>
              <a:ln>
                <a:noFill/>
              </a:ln>
            </p:spPr>
            <p:txBody>
              <a:bodyPr anchorCtr="0" anchor="ctr" bIns="91425" lIns="4572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Add more testing and d</a:t>
                </a:r>
                <a:r>
                  <a:rPr lang="en" sz="1200">
                    <a:solidFill>
                      <a:srgbClr val="434343"/>
                    </a:solidFill>
                    <a:latin typeface="Roboto"/>
                    <a:ea typeface="Roboto"/>
                    <a:cs typeface="Roboto"/>
                    <a:sym typeface="Roboto"/>
                  </a:rPr>
                  <a:t>ocument all the files in the codebase.</a:t>
                </a:r>
                <a:endParaRPr sz="1200">
                  <a:solidFill>
                    <a:srgbClr val="434343"/>
                  </a:solidFill>
                  <a:latin typeface="Roboto"/>
                  <a:ea typeface="Roboto"/>
                  <a:cs typeface="Roboto"/>
                  <a:sym typeface="Roboto"/>
                </a:endParaRPr>
              </a:p>
            </p:txBody>
          </p:sp>
          <p:sp>
            <p:nvSpPr>
              <p:cNvPr id="536" name="Google Shape;536;p29"/>
              <p:cNvSpPr/>
              <p:nvPr/>
            </p:nvSpPr>
            <p:spPr>
              <a:xfrm>
                <a:off x="2088100" y="3653917"/>
                <a:ext cx="2735760" cy="709806"/>
              </a:xfrm>
              <a:custGeom>
                <a:rect b="b" l="l" r="r" t="t"/>
                <a:pathLst>
                  <a:path extrusionOk="0" h="26468" w="102014">
                    <a:moveTo>
                      <a:pt x="3311" y="0"/>
                    </a:moveTo>
                    <a:cubicBezTo>
                      <a:pt x="1477" y="0"/>
                      <a:pt x="1" y="1489"/>
                      <a:pt x="1" y="3310"/>
                    </a:cubicBezTo>
                    <a:lnTo>
                      <a:pt x="1" y="23146"/>
                    </a:lnTo>
                    <a:cubicBezTo>
                      <a:pt x="1" y="24980"/>
                      <a:pt x="1477" y="26468"/>
                      <a:pt x="3311" y="26468"/>
                    </a:cubicBezTo>
                    <a:lnTo>
                      <a:pt x="91000" y="26468"/>
                    </a:lnTo>
                    <a:cubicBezTo>
                      <a:pt x="92036" y="26468"/>
                      <a:pt x="93012" y="25980"/>
                      <a:pt x="93643" y="25146"/>
                    </a:cubicBezTo>
                    <a:lnTo>
                      <a:pt x="101132" y="15228"/>
                    </a:lnTo>
                    <a:cubicBezTo>
                      <a:pt x="102013" y="14050"/>
                      <a:pt x="102013" y="12418"/>
                      <a:pt x="101132" y="11240"/>
                    </a:cubicBezTo>
                    <a:lnTo>
                      <a:pt x="93643" y="1322"/>
                    </a:lnTo>
                    <a:cubicBezTo>
                      <a:pt x="93012" y="488"/>
                      <a:pt x="92036" y="0"/>
                      <a:pt x="91000" y="0"/>
                    </a:cubicBezTo>
                    <a:close/>
                  </a:path>
                </a:pathLst>
              </a:custGeom>
              <a:solidFill>
                <a:srgbClr val="0B63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9"/>
              <p:cNvSpPr/>
              <p:nvPr/>
            </p:nvSpPr>
            <p:spPr>
              <a:xfrm>
                <a:off x="4065102" y="3762083"/>
                <a:ext cx="516360" cy="516360"/>
              </a:xfrm>
              <a:custGeom>
                <a:rect b="b" l="l" r="r" t="t"/>
                <a:pathLst>
                  <a:path extrusionOk="0" h="13967" w="13967">
                    <a:moveTo>
                      <a:pt x="6989" y="0"/>
                    </a:moveTo>
                    <a:cubicBezTo>
                      <a:pt x="3132" y="0"/>
                      <a:pt x="0" y="3120"/>
                      <a:pt x="0" y="6977"/>
                    </a:cubicBezTo>
                    <a:cubicBezTo>
                      <a:pt x="0" y="10835"/>
                      <a:pt x="3132" y="13966"/>
                      <a:pt x="6989" y="13966"/>
                    </a:cubicBezTo>
                    <a:cubicBezTo>
                      <a:pt x="10847" y="13966"/>
                      <a:pt x="13966" y="10835"/>
                      <a:pt x="13966" y="6977"/>
                    </a:cubicBezTo>
                    <a:cubicBezTo>
                      <a:pt x="13966" y="3120"/>
                      <a:pt x="10847" y="0"/>
                      <a:pt x="6989" y="0"/>
                    </a:cubicBezTo>
                    <a:close/>
                  </a:path>
                </a:pathLst>
              </a:custGeom>
              <a:solidFill>
                <a:srgbClr val="4685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500"/>
              </a:p>
            </p:txBody>
          </p:sp>
          <p:sp>
            <p:nvSpPr>
              <p:cNvPr id="538" name="Google Shape;538;p29"/>
              <p:cNvSpPr/>
              <p:nvPr/>
            </p:nvSpPr>
            <p:spPr>
              <a:xfrm>
                <a:off x="4076525" y="3739200"/>
                <a:ext cx="516360" cy="516360"/>
              </a:xfrm>
              <a:custGeom>
                <a:rect b="b" l="l" r="r" t="t"/>
                <a:pathLst>
                  <a:path extrusionOk="0" h="13967" w="13967">
                    <a:moveTo>
                      <a:pt x="6990" y="0"/>
                    </a:moveTo>
                    <a:cubicBezTo>
                      <a:pt x="3132" y="0"/>
                      <a:pt x="1" y="3120"/>
                      <a:pt x="1" y="6977"/>
                    </a:cubicBezTo>
                    <a:cubicBezTo>
                      <a:pt x="1" y="10835"/>
                      <a:pt x="3132" y="13966"/>
                      <a:pt x="6990" y="13966"/>
                    </a:cubicBezTo>
                    <a:cubicBezTo>
                      <a:pt x="10847" y="13966"/>
                      <a:pt x="13967" y="10835"/>
                      <a:pt x="13967" y="6977"/>
                    </a:cubicBezTo>
                    <a:cubicBezTo>
                      <a:pt x="13967" y="3120"/>
                      <a:pt x="10847" y="0"/>
                      <a:pt x="6990" y="0"/>
                    </a:cubicBezTo>
                    <a:close/>
                  </a:path>
                </a:pathLst>
              </a:custGeom>
              <a:solidFill>
                <a:srgbClr val="F6FAFA"/>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500">
                    <a:solidFill>
                      <a:srgbClr val="0B6374"/>
                    </a:solidFill>
                    <a:latin typeface="Fira Sans Extra Condensed Medium"/>
                    <a:ea typeface="Fira Sans Extra Condensed Medium"/>
                    <a:cs typeface="Fira Sans Extra Condensed Medium"/>
                    <a:sym typeface="Fira Sans Extra Condensed Medium"/>
                  </a:rPr>
                  <a:t>04</a:t>
                </a:r>
                <a:endParaRPr sz="2500">
                  <a:solidFill>
                    <a:srgbClr val="0B6374"/>
                  </a:solidFill>
                </a:endParaRPr>
              </a:p>
            </p:txBody>
          </p:sp>
          <p:sp>
            <p:nvSpPr>
              <p:cNvPr id="539" name="Google Shape;539;p29"/>
              <p:cNvSpPr txBox="1"/>
              <p:nvPr/>
            </p:nvSpPr>
            <p:spPr>
              <a:xfrm>
                <a:off x="2164305" y="3814520"/>
                <a:ext cx="17961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Finish Testing</a:t>
                </a:r>
                <a:endParaRPr sz="1700">
                  <a:solidFill>
                    <a:srgbClr val="FFFFFF"/>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&amp; Documentation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73"/>
                                        </p:tgtEl>
                                      </p:cBhvr>
                                    </p:animEffect>
                                    <p:set>
                                      <p:cBhvr>
                                        <p:cTn dur="1" fill="hold">
                                          <p:stCondLst>
                                            <p:cond delay="1000"/>
                                          </p:stCondLst>
                                        </p:cTn>
                                        <p:tgtEl>
                                          <p:spTgt spid="4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30"/>
          <p:cNvSpPr txBox="1"/>
          <p:nvPr>
            <p:ph type="title"/>
          </p:nvPr>
        </p:nvSpPr>
        <p:spPr>
          <a:xfrm>
            <a:off x="1403050" y="597875"/>
            <a:ext cx="6805500" cy="110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Suggestions for Future Teams</a:t>
            </a:r>
            <a:endParaRPr/>
          </a:p>
        </p:txBody>
      </p:sp>
      <p:sp>
        <p:nvSpPr>
          <p:cNvPr id="545" name="Google Shape;545;p30"/>
          <p:cNvSpPr txBox="1"/>
          <p:nvPr/>
        </p:nvSpPr>
        <p:spPr>
          <a:xfrm>
            <a:off x="822600" y="1701875"/>
            <a:ext cx="7498800" cy="27861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Reduce reliance of </a:t>
            </a:r>
            <a:r>
              <a:rPr b="1" lang="en" sz="1300">
                <a:solidFill>
                  <a:schemeClr val="dk2"/>
                </a:solidFill>
                <a:latin typeface="Nunito"/>
                <a:ea typeface="Nunito"/>
                <a:cs typeface="Nunito"/>
                <a:sym typeface="Nunito"/>
              </a:rPr>
              <a:t>useEffect()</a:t>
            </a:r>
            <a:r>
              <a:rPr lang="en" sz="1300">
                <a:solidFill>
                  <a:schemeClr val="dk2"/>
                </a:solidFill>
                <a:latin typeface="Nunito"/>
                <a:ea typeface="Nunito"/>
                <a:cs typeface="Nunito"/>
                <a:sym typeface="Nunito"/>
              </a:rPr>
              <a:t> for data transfer, especially for graph/SetGraph. Some drawbacks of this include the inability to determine when a new graph has loaded. This results in the need to use timeouts to estimate completion of loading to auto-fit.</a:t>
            </a:r>
            <a:endParaRPr sz="1300">
              <a:solidFill>
                <a:schemeClr val="dk2"/>
              </a:solidFill>
              <a:latin typeface="Nunito"/>
              <a:ea typeface="Nunito"/>
              <a:cs typeface="Nunito"/>
              <a:sym typeface="Nunito"/>
            </a:endParaRPr>
          </a:p>
          <a:p>
            <a:pPr indent="-311150" lvl="0" marL="457200" rtl="0" algn="l">
              <a:lnSpc>
                <a:spcPct val="150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Reduce reliance of third party </a:t>
            </a:r>
            <a:r>
              <a:rPr lang="en" sz="1300">
                <a:solidFill>
                  <a:schemeClr val="dk2"/>
                </a:solidFill>
                <a:latin typeface="Nunito"/>
                <a:ea typeface="Nunito"/>
                <a:cs typeface="Nunito"/>
                <a:sym typeface="Nunito"/>
              </a:rPr>
              <a:t>extension</a:t>
            </a:r>
            <a:r>
              <a:rPr lang="en" sz="1300">
                <a:solidFill>
                  <a:schemeClr val="dk2"/>
                </a:solidFill>
                <a:latin typeface="Nunito"/>
                <a:ea typeface="Nunito"/>
                <a:cs typeface="Nunito"/>
                <a:sym typeface="Nunito"/>
              </a:rPr>
              <a:t> </a:t>
            </a:r>
            <a:r>
              <a:rPr b="1" lang="en" sz="1300">
                <a:solidFill>
                  <a:schemeClr val="dk2"/>
                </a:solidFill>
                <a:latin typeface="Nunito"/>
                <a:ea typeface="Nunito"/>
                <a:cs typeface="Nunito"/>
                <a:sym typeface="Nunito"/>
              </a:rPr>
              <a:t>cy-node-html-label </a:t>
            </a:r>
            <a:r>
              <a:rPr lang="en" sz="1300">
                <a:solidFill>
                  <a:schemeClr val="dk2"/>
                </a:solidFill>
                <a:latin typeface="Nunito"/>
                <a:ea typeface="Nunito"/>
                <a:cs typeface="Nunito"/>
                <a:sym typeface="Nunito"/>
              </a:rPr>
              <a:t>and use Cytoscape’s functionality for labels. While this reduces possible customization, it is unneeded and introduces bugs as the extension is unmaintained.</a:t>
            </a:r>
            <a:endParaRPr sz="1300">
              <a:solidFill>
                <a:schemeClr val="dk2"/>
              </a:solidFill>
              <a:latin typeface="Nunito"/>
              <a:ea typeface="Nunito"/>
              <a:cs typeface="Nunito"/>
              <a:sym typeface="Nunito"/>
            </a:endParaRPr>
          </a:p>
          <a:p>
            <a:pPr indent="-311150" lvl="0" marL="457200" rtl="0" algn="l">
              <a:lnSpc>
                <a:spcPct val="150000"/>
              </a:lnSpc>
              <a:spcBef>
                <a:spcPts val="0"/>
              </a:spcBef>
              <a:spcAft>
                <a:spcPts val="0"/>
              </a:spcAft>
              <a:buClr>
                <a:schemeClr val="dk2"/>
              </a:buClr>
              <a:buSzPts val="1300"/>
              <a:buFont typeface="Nunito"/>
              <a:buAutoNum type="arabicPeriod"/>
            </a:pPr>
            <a:r>
              <a:rPr lang="en" sz="1300">
                <a:solidFill>
                  <a:schemeClr val="dk2"/>
                </a:solidFill>
                <a:latin typeface="Nunito"/>
                <a:ea typeface="Nunito"/>
                <a:cs typeface="Nunito"/>
                <a:sym typeface="Nunito"/>
              </a:rPr>
              <a:t>For the sake of implementing more layered graph algorithms in GalantJS in the future, Dr. Stallmann would like to see algorithms having more control over the layout of the graph as opposed to the graph file/input. </a:t>
            </a:r>
            <a:endParaRPr sz="13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49" name="Shape 549"/>
        <p:cNvGrpSpPr/>
        <p:nvPr/>
      </p:nvGrpSpPr>
      <p:grpSpPr>
        <a:xfrm>
          <a:off x="0" y="0"/>
          <a:ext cx="0" cy="0"/>
          <a:chOff x="0" y="0"/>
          <a:chExt cx="0" cy="0"/>
        </a:xfrm>
      </p:grpSpPr>
      <p:sp>
        <p:nvSpPr>
          <p:cNvPr id="550" name="Google Shape;550;p31"/>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600"/>
              <a:t>Thank You</a:t>
            </a:r>
            <a:endParaRPr sz="4600"/>
          </a:p>
        </p:txBody>
      </p:sp>
      <p:pic>
        <p:nvPicPr>
          <p:cNvPr id="551" name="Google Shape;551;p31"/>
          <p:cNvPicPr preferRelativeResize="0"/>
          <p:nvPr/>
        </p:nvPicPr>
        <p:blipFill>
          <a:blip r:embed="rId3">
            <a:alphaModFix/>
          </a:blip>
          <a:stretch>
            <a:fillRect/>
          </a:stretch>
        </p:blipFill>
        <p:spPr>
          <a:xfrm>
            <a:off x="864450" y="2881500"/>
            <a:ext cx="3169676" cy="545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4"/>
          <p:cNvPicPr preferRelativeResize="0"/>
          <p:nvPr/>
        </p:nvPicPr>
        <p:blipFill>
          <a:blip r:embed="rId3">
            <a:alphaModFix/>
          </a:blip>
          <a:stretch>
            <a:fillRect/>
          </a:stretch>
        </p:blipFill>
        <p:spPr>
          <a:xfrm>
            <a:off x="273275" y="815150"/>
            <a:ext cx="3065149" cy="547500"/>
          </a:xfrm>
          <a:prstGeom prst="rect">
            <a:avLst/>
          </a:prstGeom>
          <a:noFill/>
          <a:ln>
            <a:noFill/>
          </a:ln>
        </p:spPr>
      </p:pic>
      <p:grpSp>
        <p:nvGrpSpPr>
          <p:cNvPr id="284" name="Google Shape;284;p14"/>
          <p:cNvGrpSpPr/>
          <p:nvPr/>
        </p:nvGrpSpPr>
        <p:grpSpPr>
          <a:xfrm>
            <a:off x="4935012" y="3458138"/>
            <a:ext cx="4190224" cy="605827"/>
            <a:chOff x="3212428" y="3472650"/>
            <a:chExt cx="5931801" cy="671500"/>
          </a:xfrm>
        </p:grpSpPr>
        <p:sp>
          <p:nvSpPr>
            <p:cNvPr id="285" name="Google Shape;285;p14"/>
            <p:cNvSpPr/>
            <p:nvPr/>
          </p:nvSpPr>
          <p:spPr>
            <a:xfrm>
              <a:off x="3212428" y="3472650"/>
              <a:ext cx="5931801" cy="671500"/>
            </a:xfrm>
            <a:custGeom>
              <a:rect b="b" l="l" r="r" t="t"/>
              <a:pathLst>
                <a:path extrusionOk="0" h="22087" w="195109">
                  <a:moveTo>
                    <a:pt x="11050" y="1"/>
                  </a:moveTo>
                  <a:cubicBezTo>
                    <a:pt x="4954" y="1"/>
                    <a:pt x="1" y="4942"/>
                    <a:pt x="1" y="11038"/>
                  </a:cubicBezTo>
                  <a:cubicBezTo>
                    <a:pt x="1" y="17146"/>
                    <a:pt x="4954" y="22087"/>
                    <a:pt x="11050" y="22087"/>
                  </a:cubicBezTo>
                  <a:lnTo>
                    <a:pt x="195108" y="22087"/>
                  </a:lnTo>
                  <a:lnTo>
                    <a:pt x="195108" y="1"/>
                  </a:ln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3286638" y="3545796"/>
              <a:ext cx="524899" cy="524869"/>
            </a:xfrm>
            <a:custGeom>
              <a:rect b="b" l="l" r="r" t="t"/>
              <a:pathLst>
                <a:path extrusionOk="0" h="17264" w="17265">
                  <a:moveTo>
                    <a:pt x="8633" y="0"/>
                  </a:moveTo>
                  <a:cubicBezTo>
                    <a:pt x="3858" y="0"/>
                    <a:pt x="0" y="3870"/>
                    <a:pt x="0" y="8632"/>
                  </a:cubicBezTo>
                  <a:cubicBezTo>
                    <a:pt x="0" y="13406"/>
                    <a:pt x="3858" y="17264"/>
                    <a:pt x="8633" y="17264"/>
                  </a:cubicBezTo>
                  <a:cubicBezTo>
                    <a:pt x="13395" y="17264"/>
                    <a:pt x="17265" y="13406"/>
                    <a:pt x="17265" y="8632"/>
                  </a:cubicBezTo>
                  <a:cubicBezTo>
                    <a:pt x="17265" y="3870"/>
                    <a:pt x="13395" y="0"/>
                    <a:pt x="8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3336587" y="3596080"/>
              <a:ext cx="424632" cy="424632"/>
            </a:xfrm>
            <a:custGeom>
              <a:rect b="b" l="l" r="r" t="t"/>
              <a:pathLst>
                <a:path extrusionOk="0" h="13967" w="13967">
                  <a:moveTo>
                    <a:pt x="13967" y="6978"/>
                  </a:moveTo>
                  <a:cubicBezTo>
                    <a:pt x="13967" y="10836"/>
                    <a:pt x="10847" y="13967"/>
                    <a:pt x="6990" y="13967"/>
                  </a:cubicBezTo>
                  <a:cubicBezTo>
                    <a:pt x="3132" y="13967"/>
                    <a:pt x="1" y="10836"/>
                    <a:pt x="1" y="6978"/>
                  </a:cubicBezTo>
                  <a:cubicBezTo>
                    <a:pt x="1" y="3132"/>
                    <a:pt x="3132" y="1"/>
                    <a:pt x="6990" y="1"/>
                  </a:cubicBezTo>
                  <a:cubicBezTo>
                    <a:pt x="10847" y="1"/>
                    <a:pt x="13967" y="3132"/>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05</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88" name="Google Shape;288;p14"/>
            <p:cNvSpPr txBox="1"/>
            <p:nvPr/>
          </p:nvSpPr>
          <p:spPr>
            <a:xfrm>
              <a:off x="4181063" y="362555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Testing</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89" name="Google Shape;289;p14"/>
          <p:cNvGrpSpPr/>
          <p:nvPr/>
        </p:nvGrpSpPr>
        <p:grpSpPr>
          <a:xfrm>
            <a:off x="4935012" y="2060926"/>
            <a:ext cx="4190224" cy="606156"/>
            <a:chOff x="3212428" y="2648106"/>
            <a:chExt cx="5931801" cy="671865"/>
          </a:xfrm>
        </p:grpSpPr>
        <p:sp>
          <p:nvSpPr>
            <p:cNvPr id="290" name="Google Shape;290;p14"/>
            <p:cNvSpPr/>
            <p:nvPr/>
          </p:nvSpPr>
          <p:spPr>
            <a:xfrm>
              <a:off x="3212428" y="2648106"/>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3286638" y="2721586"/>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3336587" y="2771900"/>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0"/>
                    <a:pt x="6990" y="0"/>
                  </a:cubicBezTo>
                  <a:cubicBezTo>
                    <a:pt x="10847" y="0"/>
                    <a:pt x="13967" y="3120"/>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03</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93" name="Google Shape;293;p14"/>
            <p:cNvSpPr txBox="1"/>
            <p:nvPr/>
          </p:nvSpPr>
          <p:spPr>
            <a:xfrm>
              <a:off x="4171438" y="2801176"/>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Current Progress</a:t>
              </a:r>
              <a:endParaRPr sz="17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294" name="Google Shape;294;p14"/>
          <p:cNvGrpSpPr/>
          <p:nvPr/>
        </p:nvGrpSpPr>
        <p:grpSpPr>
          <a:xfrm>
            <a:off x="4934780" y="1362657"/>
            <a:ext cx="4190676" cy="605827"/>
            <a:chOff x="3198322" y="1823925"/>
            <a:chExt cx="5945908" cy="671500"/>
          </a:xfrm>
        </p:grpSpPr>
        <p:sp>
          <p:nvSpPr>
            <p:cNvPr id="295" name="Google Shape;295;p14"/>
            <p:cNvSpPr/>
            <p:nvPr/>
          </p:nvSpPr>
          <p:spPr>
            <a:xfrm>
              <a:off x="3198322" y="1823925"/>
              <a:ext cx="5945908" cy="671500"/>
            </a:xfrm>
            <a:custGeom>
              <a:rect b="b" l="l" r="r" t="t"/>
              <a:pathLst>
                <a:path extrusionOk="0" h="22087" w="195573">
                  <a:moveTo>
                    <a:pt x="11049" y="0"/>
                  </a:moveTo>
                  <a:cubicBezTo>
                    <a:pt x="4953" y="0"/>
                    <a:pt x="0" y="4941"/>
                    <a:pt x="0" y="11037"/>
                  </a:cubicBezTo>
                  <a:cubicBezTo>
                    <a:pt x="0" y="17145"/>
                    <a:pt x="4953" y="22086"/>
                    <a:pt x="11049" y="22086"/>
                  </a:cubicBezTo>
                  <a:lnTo>
                    <a:pt x="195572" y="22086"/>
                  </a:lnTo>
                  <a:lnTo>
                    <a:pt x="195572" y="0"/>
                  </a:ln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3286638" y="1897041"/>
              <a:ext cx="524899" cy="524899"/>
            </a:xfrm>
            <a:custGeom>
              <a:rect b="b" l="l" r="r" t="t"/>
              <a:pathLst>
                <a:path extrusionOk="0" h="17265" w="17265">
                  <a:moveTo>
                    <a:pt x="8633" y="0"/>
                  </a:moveTo>
                  <a:cubicBezTo>
                    <a:pt x="3858" y="0"/>
                    <a:pt x="0" y="3870"/>
                    <a:pt x="0" y="8632"/>
                  </a:cubicBezTo>
                  <a:cubicBezTo>
                    <a:pt x="0" y="13407"/>
                    <a:pt x="3858" y="17264"/>
                    <a:pt x="8633" y="17264"/>
                  </a:cubicBezTo>
                  <a:cubicBezTo>
                    <a:pt x="13395" y="17264"/>
                    <a:pt x="17265" y="13407"/>
                    <a:pt x="17265" y="8632"/>
                  </a:cubicBezTo>
                  <a:cubicBezTo>
                    <a:pt x="17265" y="3870"/>
                    <a:pt x="13395" y="0"/>
                    <a:pt x="8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3336587" y="1947355"/>
              <a:ext cx="424632" cy="424632"/>
            </a:xfrm>
            <a:custGeom>
              <a:rect b="b" l="l" r="r" t="t"/>
              <a:pathLst>
                <a:path extrusionOk="0" h="13967" w="13967">
                  <a:moveTo>
                    <a:pt x="13967" y="6977"/>
                  </a:moveTo>
                  <a:cubicBezTo>
                    <a:pt x="13967" y="10835"/>
                    <a:pt x="10847" y="13966"/>
                    <a:pt x="6990" y="13966"/>
                  </a:cubicBezTo>
                  <a:cubicBezTo>
                    <a:pt x="3132" y="13966"/>
                    <a:pt x="1" y="10835"/>
                    <a:pt x="1" y="6977"/>
                  </a:cubicBezTo>
                  <a:cubicBezTo>
                    <a:pt x="1" y="3131"/>
                    <a:pt x="3132" y="0"/>
                    <a:pt x="6990" y="0"/>
                  </a:cubicBezTo>
                  <a:cubicBezTo>
                    <a:pt x="10847" y="0"/>
                    <a:pt x="13967" y="3131"/>
                    <a:pt x="13967" y="6977"/>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02</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298" name="Google Shape;298;p14"/>
            <p:cNvSpPr txBox="1"/>
            <p:nvPr/>
          </p:nvSpPr>
          <p:spPr>
            <a:xfrm>
              <a:off x="4181038" y="1976808"/>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Live </a:t>
              </a:r>
              <a:r>
                <a:rPr lang="en" sz="1700">
                  <a:solidFill>
                    <a:schemeClr val="lt1"/>
                  </a:solidFill>
                  <a:latin typeface="Fira Sans Extra Condensed Medium"/>
                  <a:ea typeface="Fira Sans Extra Condensed Medium"/>
                  <a:cs typeface="Fira Sans Extra Condensed Medium"/>
                  <a:sym typeface="Fira Sans Extra Condensed Medium"/>
                </a:rPr>
                <a:t>Demo </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99" name="Google Shape;299;p14"/>
          <p:cNvGrpSpPr/>
          <p:nvPr/>
        </p:nvGrpSpPr>
        <p:grpSpPr>
          <a:xfrm>
            <a:off x="4934995" y="664036"/>
            <a:ext cx="4190224" cy="606156"/>
            <a:chOff x="3212428" y="999350"/>
            <a:chExt cx="5931801" cy="671865"/>
          </a:xfrm>
        </p:grpSpPr>
        <p:sp>
          <p:nvSpPr>
            <p:cNvPr id="300" name="Google Shape;300;p14"/>
            <p:cNvSpPr/>
            <p:nvPr/>
          </p:nvSpPr>
          <p:spPr>
            <a:xfrm>
              <a:off x="3212428" y="999350"/>
              <a:ext cx="5931801" cy="671865"/>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3286638" y="1072830"/>
              <a:ext cx="524899" cy="524899"/>
            </a:xfrm>
            <a:custGeom>
              <a:rect b="b" l="l" r="r" t="t"/>
              <a:pathLst>
                <a:path extrusionOk="0" h="17265" w="17265">
                  <a:moveTo>
                    <a:pt x="8633" y="1"/>
                  </a:moveTo>
                  <a:cubicBezTo>
                    <a:pt x="3858" y="1"/>
                    <a:pt x="0" y="3858"/>
                    <a:pt x="0" y="8633"/>
                  </a:cubicBezTo>
                  <a:cubicBezTo>
                    <a:pt x="0" y="13395"/>
                    <a:pt x="3858" y="17265"/>
                    <a:pt x="8633" y="17265"/>
                  </a:cubicBezTo>
                  <a:cubicBezTo>
                    <a:pt x="13395" y="17265"/>
                    <a:pt x="17265" y="13395"/>
                    <a:pt x="17265" y="8633"/>
                  </a:cubicBezTo>
                  <a:cubicBezTo>
                    <a:pt x="17265" y="3858"/>
                    <a:pt x="13395" y="1"/>
                    <a:pt x="863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3336587" y="1123144"/>
              <a:ext cx="424632" cy="424267"/>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1"/>
                    <a:pt x="6990" y="1"/>
                  </a:cubicBezTo>
                  <a:cubicBezTo>
                    <a:pt x="10847" y="1"/>
                    <a:pt x="13967" y="3120"/>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01</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03" name="Google Shape;303;p14"/>
            <p:cNvSpPr txBox="1"/>
            <p:nvPr/>
          </p:nvSpPr>
          <p:spPr>
            <a:xfrm>
              <a:off x="4161838" y="1152438"/>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Project Recap</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304" name="Google Shape;304;p14"/>
          <p:cNvPicPr preferRelativeResize="0"/>
          <p:nvPr/>
        </p:nvPicPr>
        <p:blipFill>
          <a:blip r:embed="rId4">
            <a:alphaModFix/>
          </a:blip>
          <a:stretch>
            <a:fillRect/>
          </a:stretch>
        </p:blipFill>
        <p:spPr>
          <a:xfrm>
            <a:off x="905671" y="1491538"/>
            <a:ext cx="1800354" cy="2160425"/>
          </a:xfrm>
          <a:prstGeom prst="rect">
            <a:avLst/>
          </a:prstGeom>
          <a:noFill/>
          <a:ln>
            <a:noFill/>
          </a:ln>
        </p:spPr>
      </p:pic>
      <p:sp>
        <p:nvSpPr>
          <p:cNvPr id="305" name="Google Shape;305;p14"/>
          <p:cNvSpPr txBox="1"/>
          <p:nvPr/>
        </p:nvSpPr>
        <p:spPr>
          <a:xfrm>
            <a:off x="905675" y="3731050"/>
            <a:ext cx="1887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Maven Pro"/>
                <a:ea typeface="Maven Pro"/>
                <a:cs typeface="Maven Pro"/>
                <a:sym typeface="Maven Pro"/>
              </a:rPr>
              <a:t>Dr. Matthias Stallmann</a:t>
            </a:r>
            <a:endParaRPr sz="1300">
              <a:solidFill>
                <a:schemeClr val="dk2"/>
              </a:solidFill>
              <a:latin typeface="Maven Pro"/>
              <a:ea typeface="Maven Pro"/>
              <a:cs typeface="Maven Pro"/>
              <a:sym typeface="Maven Pro"/>
            </a:endParaRPr>
          </a:p>
        </p:txBody>
      </p:sp>
      <p:sp>
        <p:nvSpPr>
          <p:cNvPr id="306" name="Google Shape;306;p14"/>
          <p:cNvSpPr txBox="1"/>
          <p:nvPr>
            <p:ph idx="4294967295" type="title"/>
          </p:nvPr>
        </p:nvSpPr>
        <p:spPr>
          <a:xfrm>
            <a:off x="273275" y="242450"/>
            <a:ext cx="80895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&amp; Agenda</a:t>
            </a:r>
            <a:endParaRPr/>
          </a:p>
        </p:txBody>
      </p:sp>
      <p:grpSp>
        <p:nvGrpSpPr>
          <p:cNvPr id="307" name="Google Shape;307;p14"/>
          <p:cNvGrpSpPr/>
          <p:nvPr/>
        </p:nvGrpSpPr>
        <p:grpSpPr>
          <a:xfrm>
            <a:off x="4934587" y="4156428"/>
            <a:ext cx="4190224" cy="605827"/>
            <a:chOff x="3212428" y="3472650"/>
            <a:chExt cx="5931801" cy="671500"/>
          </a:xfrm>
        </p:grpSpPr>
        <p:sp>
          <p:nvSpPr>
            <p:cNvPr id="308" name="Google Shape;308;p14"/>
            <p:cNvSpPr/>
            <p:nvPr/>
          </p:nvSpPr>
          <p:spPr>
            <a:xfrm>
              <a:off x="3212428" y="3472650"/>
              <a:ext cx="5931801" cy="671500"/>
            </a:xfrm>
            <a:custGeom>
              <a:rect b="b" l="l" r="r" t="t"/>
              <a:pathLst>
                <a:path extrusionOk="0" h="22087" w="195109">
                  <a:moveTo>
                    <a:pt x="11050" y="1"/>
                  </a:moveTo>
                  <a:cubicBezTo>
                    <a:pt x="4954" y="1"/>
                    <a:pt x="1" y="4942"/>
                    <a:pt x="1" y="11038"/>
                  </a:cubicBezTo>
                  <a:cubicBezTo>
                    <a:pt x="1" y="17146"/>
                    <a:pt x="4954" y="22087"/>
                    <a:pt x="11050" y="22087"/>
                  </a:cubicBezTo>
                  <a:lnTo>
                    <a:pt x="195108" y="22087"/>
                  </a:lnTo>
                  <a:lnTo>
                    <a:pt x="19510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3286638" y="3545796"/>
              <a:ext cx="524899" cy="524869"/>
            </a:xfrm>
            <a:custGeom>
              <a:rect b="b" l="l" r="r" t="t"/>
              <a:pathLst>
                <a:path extrusionOk="0" h="17264" w="17265">
                  <a:moveTo>
                    <a:pt x="8633" y="0"/>
                  </a:moveTo>
                  <a:cubicBezTo>
                    <a:pt x="3858" y="0"/>
                    <a:pt x="0" y="3870"/>
                    <a:pt x="0" y="8632"/>
                  </a:cubicBezTo>
                  <a:cubicBezTo>
                    <a:pt x="0" y="13406"/>
                    <a:pt x="3858" y="17264"/>
                    <a:pt x="8633" y="17264"/>
                  </a:cubicBezTo>
                  <a:cubicBezTo>
                    <a:pt x="13395" y="17264"/>
                    <a:pt x="17265" y="13406"/>
                    <a:pt x="17265" y="8632"/>
                  </a:cubicBezTo>
                  <a:cubicBezTo>
                    <a:pt x="17265" y="3870"/>
                    <a:pt x="13395" y="0"/>
                    <a:pt x="86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3336587" y="3596080"/>
              <a:ext cx="424632" cy="424632"/>
            </a:xfrm>
            <a:custGeom>
              <a:rect b="b" l="l" r="r" t="t"/>
              <a:pathLst>
                <a:path extrusionOk="0" h="13967" w="13967">
                  <a:moveTo>
                    <a:pt x="13967" y="6978"/>
                  </a:moveTo>
                  <a:cubicBezTo>
                    <a:pt x="13967" y="10836"/>
                    <a:pt x="10847" y="13967"/>
                    <a:pt x="6990" y="13967"/>
                  </a:cubicBezTo>
                  <a:cubicBezTo>
                    <a:pt x="3132" y="13967"/>
                    <a:pt x="1" y="10836"/>
                    <a:pt x="1" y="6978"/>
                  </a:cubicBezTo>
                  <a:cubicBezTo>
                    <a:pt x="1" y="3132"/>
                    <a:pt x="3132" y="1"/>
                    <a:pt x="6990" y="1"/>
                  </a:cubicBezTo>
                  <a:cubicBezTo>
                    <a:pt x="10847" y="1"/>
                    <a:pt x="13967" y="3132"/>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06</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11" name="Google Shape;311;p14"/>
            <p:cNvSpPr txBox="1"/>
            <p:nvPr/>
          </p:nvSpPr>
          <p:spPr>
            <a:xfrm>
              <a:off x="4190663" y="3625550"/>
              <a:ext cx="3210900" cy="36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Conclusion + q&amp;a</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312" name="Google Shape;312;p14"/>
          <p:cNvSpPr txBox="1"/>
          <p:nvPr/>
        </p:nvSpPr>
        <p:spPr>
          <a:xfrm>
            <a:off x="391025" y="4192750"/>
            <a:ext cx="4336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latin typeface="Nunito"/>
                <a:ea typeface="Nunito"/>
                <a:cs typeface="Nunito"/>
                <a:sym typeface="Nunito"/>
              </a:rPr>
              <a:t>Galant-JS: </a:t>
            </a:r>
            <a:r>
              <a:rPr lang="en" sz="1300">
                <a:solidFill>
                  <a:schemeClr val="dk2"/>
                </a:solidFill>
                <a:latin typeface="Nunito"/>
                <a:ea typeface="Nunito"/>
                <a:cs typeface="Nunito"/>
                <a:sym typeface="Nunito"/>
              </a:rPr>
              <a:t>a w</a:t>
            </a:r>
            <a:r>
              <a:rPr lang="en" sz="1300">
                <a:solidFill>
                  <a:schemeClr val="dk2"/>
                </a:solidFill>
                <a:latin typeface="Nunito"/>
                <a:ea typeface="Nunito"/>
                <a:cs typeface="Nunito"/>
                <a:sym typeface="Nunito"/>
              </a:rPr>
              <a:t>eb</a:t>
            </a:r>
            <a:r>
              <a:rPr lang="en" sz="1300">
                <a:solidFill>
                  <a:schemeClr val="dk2"/>
                </a:solidFill>
                <a:latin typeface="Nunito"/>
                <a:ea typeface="Nunito"/>
                <a:cs typeface="Nunito"/>
                <a:sym typeface="Nunito"/>
              </a:rPr>
              <a:t> based graph animation </a:t>
            </a:r>
            <a:r>
              <a:rPr lang="en" sz="1300">
                <a:solidFill>
                  <a:schemeClr val="dk2"/>
                </a:solidFill>
                <a:latin typeface="Nunito"/>
                <a:ea typeface="Nunito"/>
                <a:cs typeface="Nunito"/>
                <a:sym typeface="Nunito"/>
              </a:rPr>
              <a:t>software</a:t>
            </a:r>
            <a:r>
              <a:rPr lang="en" sz="1300">
                <a:solidFill>
                  <a:schemeClr val="dk2"/>
                </a:solidFill>
                <a:latin typeface="Nunito"/>
                <a:ea typeface="Nunito"/>
                <a:cs typeface="Nunito"/>
                <a:sym typeface="Nunito"/>
              </a:rPr>
              <a:t> that focuses on visualizing &amp; implementing algorithms through graphs</a:t>
            </a:r>
            <a:endParaRPr sz="1300">
              <a:solidFill>
                <a:schemeClr val="dk2"/>
              </a:solidFill>
              <a:latin typeface="Nunito"/>
              <a:ea typeface="Nunito"/>
              <a:cs typeface="Nunito"/>
              <a:sym typeface="Nunito"/>
            </a:endParaRPr>
          </a:p>
        </p:txBody>
      </p:sp>
      <p:sp>
        <p:nvSpPr>
          <p:cNvPr id="313" name="Google Shape;313;p14"/>
          <p:cNvSpPr/>
          <p:nvPr/>
        </p:nvSpPr>
        <p:spPr>
          <a:xfrm>
            <a:off x="4934462" y="2759514"/>
            <a:ext cx="4190454" cy="606176"/>
          </a:xfrm>
          <a:custGeom>
            <a:rect b="b" l="l" r="r" t="t"/>
            <a:pathLst>
              <a:path extrusionOk="0" h="22099" w="195109">
                <a:moveTo>
                  <a:pt x="11050" y="1"/>
                </a:moveTo>
                <a:cubicBezTo>
                  <a:pt x="4954" y="1"/>
                  <a:pt x="1" y="4942"/>
                  <a:pt x="1" y="11050"/>
                </a:cubicBezTo>
                <a:cubicBezTo>
                  <a:pt x="1" y="17146"/>
                  <a:pt x="4954" y="22099"/>
                  <a:pt x="11050" y="22099"/>
                </a:cubicBezTo>
                <a:lnTo>
                  <a:pt x="195108" y="22099"/>
                </a:lnTo>
                <a:lnTo>
                  <a:pt x="195108" y="1"/>
                </a:lnTo>
                <a:close/>
              </a:path>
            </a:pathLst>
          </a:custGeom>
          <a:solidFill>
            <a:srgbClr val="8E7C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C</a:t>
            </a:r>
            <a:endParaRPr/>
          </a:p>
        </p:txBody>
      </p:sp>
      <p:sp>
        <p:nvSpPr>
          <p:cNvPr id="314" name="Google Shape;314;p14"/>
          <p:cNvSpPr/>
          <p:nvPr/>
        </p:nvSpPr>
        <p:spPr>
          <a:xfrm>
            <a:off x="5013900" y="2831775"/>
            <a:ext cx="329307" cy="461701"/>
          </a:xfrm>
          <a:custGeom>
            <a:rect b="b" l="l" r="r" t="t"/>
            <a:pathLst>
              <a:path extrusionOk="0" h="13955" w="13967">
                <a:moveTo>
                  <a:pt x="13967" y="6978"/>
                </a:moveTo>
                <a:cubicBezTo>
                  <a:pt x="13967" y="10835"/>
                  <a:pt x="10847" y="13955"/>
                  <a:pt x="6990" y="13955"/>
                </a:cubicBezTo>
                <a:cubicBezTo>
                  <a:pt x="3132" y="13955"/>
                  <a:pt x="1" y="10835"/>
                  <a:pt x="1" y="6978"/>
                </a:cubicBezTo>
                <a:cubicBezTo>
                  <a:pt x="1" y="3120"/>
                  <a:pt x="3132" y="0"/>
                  <a:pt x="6990" y="0"/>
                </a:cubicBezTo>
                <a:cubicBezTo>
                  <a:pt x="10847" y="0"/>
                  <a:pt x="13967" y="3120"/>
                  <a:pt x="13967" y="6978"/>
                </a:cubicBezTo>
                <a:close/>
              </a:path>
            </a:pathLst>
          </a:custGeom>
          <a:solidFill>
            <a:srgbClr val="F1F1F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2000">
                <a:solidFill>
                  <a:srgbClr val="434343"/>
                </a:solidFill>
                <a:latin typeface="Fira Sans Extra Condensed Medium"/>
                <a:ea typeface="Fira Sans Extra Condensed Medium"/>
                <a:cs typeface="Fira Sans Extra Condensed Medium"/>
                <a:sym typeface="Fira Sans Extra Condensed Medium"/>
              </a:rPr>
              <a:t>04</a:t>
            </a:r>
            <a:endParaRPr sz="2000">
              <a:solidFill>
                <a:srgbClr val="434343"/>
              </a:solidFill>
              <a:latin typeface="Fira Sans Extra Condensed Medium"/>
              <a:ea typeface="Fira Sans Extra Condensed Medium"/>
              <a:cs typeface="Fira Sans Extra Condensed Medium"/>
              <a:sym typeface="Fira Sans Extra Condensed Medium"/>
            </a:endParaRPr>
          </a:p>
        </p:txBody>
      </p:sp>
      <p:sp>
        <p:nvSpPr>
          <p:cNvPr id="315" name="Google Shape;315;p14"/>
          <p:cNvSpPr txBox="1"/>
          <p:nvPr/>
        </p:nvSpPr>
        <p:spPr>
          <a:xfrm>
            <a:off x="5603525" y="2884825"/>
            <a:ext cx="2317800" cy="38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lt1"/>
                </a:solidFill>
                <a:latin typeface="Fira Sans Extra Condensed Medium"/>
                <a:ea typeface="Fira Sans Extra Condensed Medium"/>
                <a:cs typeface="Fira Sans Extra Condensed Medium"/>
                <a:sym typeface="Fira Sans Extra Condensed Medium"/>
              </a:rPr>
              <a:t>Code Summarization</a:t>
            </a:r>
            <a:endParaRPr sz="1700">
              <a:solidFill>
                <a:schemeClr val="lt1"/>
              </a:solidFill>
              <a:latin typeface="Fira Sans Extra Condensed Medium"/>
              <a:ea typeface="Fira Sans Extra Condensed Medium"/>
              <a:cs typeface="Fira Sans Extra Condensed Medium"/>
              <a:sym typeface="Fira Sans Extra Condensed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par>
                                <p:cTn fill="hold" nodeType="withEffect" presetClass="entr" presetID="10" presetSubtype="0">
                                  <p:stCondLst>
                                    <p:cond delay="0"/>
                                  </p:stCondLst>
                                  <p:childTnLst>
                                    <p:set>
                                      <p:cBhvr>
                                        <p:cTn dur="1" fill="hold">
                                          <p:stCondLst>
                                            <p:cond delay="0"/>
                                          </p:stCondLst>
                                        </p:cTn>
                                        <p:tgtEl>
                                          <p:spTgt spid="305"/>
                                        </p:tgtEl>
                                        <p:attrNameLst>
                                          <p:attrName>style.visibility</p:attrName>
                                        </p:attrNameLst>
                                      </p:cBhvr>
                                      <p:to>
                                        <p:strVal val="visible"/>
                                      </p:to>
                                    </p:set>
                                    <p:animEffect filter="fade" transition="in">
                                      <p:cBhvr>
                                        <p:cTn dur="1000"/>
                                        <p:tgtEl>
                                          <p:spTgt spid="305"/>
                                        </p:tgtEl>
                                      </p:cBhvr>
                                    </p:animEffect>
                                  </p:childTnLst>
                                </p:cTn>
                              </p:par>
                              <p:par>
                                <p:cTn fill="hold" nodeType="with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55" name="Shape 555"/>
        <p:cNvGrpSpPr/>
        <p:nvPr/>
      </p:nvGrpSpPr>
      <p:grpSpPr>
        <a:xfrm>
          <a:off x="0" y="0"/>
          <a:ext cx="0" cy="0"/>
          <a:chOff x="0" y="0"/>
          <a:chExt cx="0" cy="0"/>
        </a:xfrm>
      </p:grpSpPr>
      <p:sp>
        <p:nvSpPr>
          <p:cNvPr id="556" name="Google Shape;556;p32"/>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4600"/>
              <a:t>Questions?</a:t>
            </a:r>
            <a:endParaRPr sz="4600"/>
          </a:p>
        </p:txBody>
      </p:sp>
      <p:pic>
        <p:nvPicPr>
          <p:cNvPr id="557" name="Google Shape;557;p32"/>
          <p:cNvPicPr preferRelativeResize="0"/>
          <p:nvPr/>
        </p:nvPicPr>
        <p:blipFill>
          <a:blip r:embed="rId3">
            <a:alphaModFix/>
          </a:blip>
          <a:stretch>
            <a:fillRect/>
          </a:stretch>
        </p:blipFill>
        <p:spPr>
          <a:xfrm>
            <a:off x="864450" y="2881500"/>
            <a:ext cx="3169676" cy="545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3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Guides &amp; System Test Plan</a:t>
            </a:r>
            <a:endParaRPr/>
          </a:p>
        </p:txBody>
      </p:sp>
      <p:sp>
        <p:nvSpPr>
          <p:cNvPr id="563" name="Google Shape;563;p3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solidFill>
                  <a:schemeClr val="hlink"/>
                </a:solidFill>
                <a:hlinkClick r:id="rId3"/>
              </a:rPr>
              <a:t>Installation</a:t>
            </a:r>
            <a:r>
              <a:rPr lang="en" u="sng">
                <a:solidFill>
                  <a:schemeClr val="hlink"/>
                </a:solidFill>
                <a:hlinkClick r:id="rId4"/>
              </a:rPr>
              <a:t> Guide</a:t>
            </a:r>
            <a:endParaRPr/>
          </a:p>
          <a:p>
            <a:pPr indent="-311150" lvl="0" marL="457200" rtl="0" algn="l">
              <a:spcBef>
                <a:spcPts val="0"/>
              </a:spcBef>
              <a:spcAft>
                <a:spcPts val="0"/>
              </a:spcAft>
              <a:buSzPts val="1300"/>
              <a:buChar char="●"/>
            </a:pPr>
            <a:r>
              <a:rPr lang="en" u="sng">
                <a:solidFill>
                  <a:schemeClr val="hlink"/>
                </a:solidFill>
                <a:hlinkClick r:id="rId5"/>
              </a:rPr>
              <a:t>Developer’s Guide</a:t>
            </a:r>
            <a:endParaRPr/>
          </a:p>
          <a:p>
            <a:pPr indent="-311150" lvl="0" marL="457200" rtl="0" algn="l">
              <a:spcBef>
                <a:spcPts val="0"/>
              </a:spcBef>
              <a:spcAft>
                <a:spcPts val="0"/>
              </a:spcAft>
              <a:buSzPts val="1300"/>
              <a:buChar char="●"/>
            </a:pPr>
            <a:r>
              <a:rPr lang="en" u="sng">
                <a:solidFill>
                  <a:schemeClr val="hlink"/>
                </a:solidFill>
                <a:hlinkClick r:id="rId6"/>
              </a:rPr>
              <a:t>User’s Guide</a:t>
            </a:r>
            <a:endParaRPr/>
          </a:p>
          <a:p>
            <a:pPr indent="-311150" lvl="0" marL="457200" rtl="0" algn="l">
              <a:spcBef>
                <a:spcPts val="0"/>
              </a:spcBef>
              <a:spcAft>
                <a:spcPts val="0"/>
              </a:spcAft>
              <a:buSzPts val="1300"/>
              <a:buChar char="●"/>
            </a:pPr>
            <a:r>
              <a:rPr lang="en" u="sng">
                <a:solidFill>
                  <a:schemeClr val="hlink"/>
                </a:solidFill>
                <a:hlinkClick r:id="rId7"/>
              </a:rPr>
              <a:t>System Test Plan</a:t>
            </a:r>
            <a:endParaRPr/>
          </a:p>
          <a:p>
            <a:pPr indent="-311150" lvl="0" marL="457200" rtl="0" algn="l">
              <a:spcBef>
                <a:spcPts val="0"/>
              </a:spcBef>
              <a:spcAft>
                <a:spcPts val="0"/>
              </a:spcAft>
              <a:buSzPts val="1300"/>
              <a:buChar char="●"/>
            </a:pPr>
            <a:r>
              <a:rPr lang="en" u="sng">
                <a:solidFill>
                  <a:schemeClr val="hlink"/>
                </a:solidFill>
                <a:hlinkClick r:id="rId8"/>
              </a:rPr>
              <a:t>Deployment Guide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15"/>
          <p:cNvPicPr preferRelativeResize="0"/>
          <p:nvPr/>
        </p:nvPicPr>
        <p:blipFill>
          <a:blip r:embed="rId3">
            <a:alphaModFix/>
          </a:blip>
          <a:stretch>
            <a:fillRect/>
          </a:stretch>
        </p:blipFill>
        <p:spPr>
          <a:xfrm>
            <a:off x="273275" y="1045675"/>
            <a:ext cx="8839204" cy="3629771"/>
          </a:xfrm>
          <a:prstGeom prst="rect">
            <a:avLst/>
          </a:prstGeom>
          <a:noFill/>
          <a:ln>
            <a:noFill/>
          </a:ln>
        </p:spPr>
      </p:pic>
      <p:sp>
        <p:nvSpPr>
          <p:cNvPr id="321" name="Google Shape;321;p15"/>
          <p:cNvSpPr txBox="1"/>
          <p:nvPr>
            <p:ph idx="4294967295" type="title"/>
          </p:nvPr>
        </p:nvSpPr>
        <p:spPr>
          <a:xfrm>
            <a:off x="273275" y="242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Recap — Review of Problem Statement </a:t>
            </a:r>
            <a:endParaRPr/>
          </a:p>
        </p:txBody>
      </p:sp>
      <p:sp>
        <p:nvSpPr>
          <p:cNvPr id="322" name="Google Shape;322;p15"/>
          <p:cNvSpPr txBox="1"/>
          <p:nvPr/>
        </p:nvSpPr>
        <p:spPr>
          <a:xfrm>
            <a:off x="7113587" y="4751888"/>
            <a:ext cx="1998900" cy="3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B7B7B7"/>
                </a:solidFill>
                <a:latin typeface="Lato"/>
                <a:ea typeface="Lato"/>
                <a:cs typeface="Lato"/>
                <a:sym typeface="Lato"/>
              </a:rPr>
              <a:t>OLD</a:t>
            </a:r>
            <a:r>
              <a:rPr b="1" lang="en" sz="1600">
                <a:solidFill>
                  <a:srgbClr val="B7B7B7"/>
                </a:solidFill>
                <a:latin typeface="Lato"/>
                <a:ea typeface="Lato"/>
                <a:cs typeface="Lato"/>
                <a:sym typeface="Lato"/>
              </a:rPr>
              <a:t> DESIGN</a:t>
            </a:r>
            <a:endParaRPr b="1" sz="1600">
              <a:solidFill>
                <a:srgbClr val="B7B7B7"/>
              </a:solidFill>
              <a:latin typeface="Lato"/>
              <a:ea typeface="Lato"/>
              <a:cs typeface="Lato"/>
              <a:sym typeface="Lato"/>
            </a:endParaRPr>
          </a:p>
        </p:txBody>
      </p:sp>
      <p:sp>
        <p:nvSpPr>
          <p:cNvPr id="323" name="Google Shape;323;p15"/>
          <p:cNvSpPr txBox="1"/>
          <p:nvPr/>
        </p:nvSpPr>
        <p:spPr>
          <a:xfrm>
            <a:off x="624200" y="2379300"/>
            <a:ext cx="30663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Problems:</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Requires users to have git, Apache Ant, and access to a Java compiler</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Complex and has </a:t>
            </a:r>
            <a:r>
              <a:rPr lang="en" sz="1300">
                <a:solidFill>
                  <a:schemeClr val="dk2"/>
                </a:solidFill>
                <a:latin typeface="Nunito"/>
                <a:ea typeface="Nunito"/>
                <a:cs typeface="Nunito"/>
                <a:sym typeface="Nunito"/>
              </a:rPr>
              <a:t>unnecessary</a:t>
            </a:r>
            <a:r>
              <a:rPr lang="en" sz="1300">
                <a:solidFill>
                  <a:schemeClr val="dk2"/>
                </a:solidFill>
                <a:latin typeface="Nunito"/>
                <a:ea typeface="Nunito"/>
                <a:cs typeface="Nunito"/>
                <a:sym typeface="Nunito"/>
              </a:rPr>
              <a:t> features</a:t>
            </a:r>
            <a:endParaRPr sz="1300">
              <a:solidFill>
                <a:schemeClr val="dk2"/>
              </a:solidFill>
              <a:latin typeface="Nunito"/>
              <a:ea typeface="Nunito"/>
              <a:cs typeface="Nunito"/>
              <a:sym typeface="Nunito"/>
            </a:endParaRPr>
          </a:p>
          <a:p>
            <a:pPr indent="-311150" lvl="0" marL="457200" rtl="0" algn="l">
              <a:spcBef>
                <a:spcPts val="0"/>
              </a:spcBef>
              <a:spcAft>
                <a:spcPts val="0"/>
              </a:spcAft>
              <a:buClr>
                <a:schemeClr val="dk2"/>
              </a:buClr>
              <a:buSzPts val="1300"/>
              <a:buFont typeface="Nunito"/>
              <a:buChar char="●"/>
            </a:pPr>
            <a:r>
              <a:rPr lang="en" sz="1300">
                <a:solidFill>
                  <a:schemeClr val="dk2"/>
                </a:solidFill>
                <a:latin typeface="Nunito"/>
                <a:ea typeface="Nunito"/>
                <a:cs typeface="Nunito"/>
                <a:sym typeface="Nunito"/>
              </a:rPr>
              <a:t>Needs something more lightweight and accessible</a:t>
            </a:r>
            <a:endParaRPr sz="13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16"/>
          <p:cNvSpPr txBox="1"/>
          <p:nvPr/>
        </p:nvSpPr>
        <p:spPr>
          <a:xfrm>
            <a:off x="7119187" y="4731713"/>
            <a:ext cx="1998900" cy="30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B7B7B7"/>
                </a:solidFill>
                <a:latin typeface="Lato"/>
                <a:ea typeface="Lato"/>
                <a:cs typeface="Lato"/>
                <a:sym typeface="Lato"/>
              </a:rPr>
              <a:t>NEW DESIGN</a:t>
            </a:r>
            <a:endParaRPr b="1" sz="1600">
              <a:solidFill>
                <a:srgbClr val="B7B7B7"/>
              </a:solidFill>
              <a:latin typeface="Lato"/>
              <a:ea typeface="Lato"/>
              <a:cs typeface="Lato"/>
              <a:sym typeface="Lato"/>
            </a:endParaRPr>
          </a:p>
        </p:txBody>
      </p:sp>
      <p:sp>
        <p:nvSpPr>
          <p:cNvPr id="329" name="Google Shape;329;p16"/>
          <p:cNvSpPr txBox="1"/>
          <p:nvPr>
            <p:ph idx="4294967295" type="title"/>
          </p:nvPr>
        </p:nvSpPr>
        <p:spPr>
          <a:xfrm>
            <a:off x="273275" y="242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20"/>
              <a:t>Project Recap — Proposed Solution/Enhancements</a:t>
            </a:r>
            <a:endParaRPr sz="2520"/>
          </a:p>
        </p:txBody>
      </p:sp>
      <p:pic>
        <p:nvPicPr>
          <p:cNvPr id="330" name="Google Shape;330;p16"/>
          <p:cNvPicPr preferRelativeResize="0"/>
          <p:nvPr/>
        </p:nvPicPr>
        <p:blipFill>
          <a:blip r:embed="rId3">
            <a:alphaModFix/>
          </a:blip>
          <a:stretch>
            <a:fillRect/>
          </a:stretch>
        </p:blipFill>
        <p:spPr>
          <a:xfrm>
            <a:off x="1835562" y="815150"/>
            <a:ext cx="5396024" cy="4096576"/>
          </a:xfrm>
          <a:prstGeom prst="rect">
            <a:avLst/>
          </a:prstGeom>
          <a:noFill/>
          <a:ln>
            <a:noFill/>
          </a:ln>
        </p:spPr>
      </p:pic>
      <p:pic>
        <p:nvPicPr>
          <p:cNvPr id="331" name="Google Shape;331;p16"/>
          <p:cNvPicPr preferRelativeResize="0"/>
          <p:nvPr/>
        </p:nvPicPr>
        <p:blipFill>
          <a:blip r:embed="rId4">
            <a:alphaModFix/>
          </a:blip>
          <a:stretch>
            <a:fillRect/>
          </a:stretch>
        </p:blipFill>
        <p:spPr>
          <a:xfrm>
            <a:off x="4634174" y="978850"/>
            <a:ext cx="2485012" cy="4023551"/>
          </a:xfrm>
          <a:prstGeom prst="rect">
            <a:avLst/>
          </a:prstGeom>
          <a:noFill/>
          <a:ln>
            <a:noFill/>
          </a:ln>
        </p:spPr>
      </p:pic>
      <p:pic>
        <p:nvPicPr>
          <p:cNvPr id="332" name="Google Shape;332;p16"/>
          <p:cNvPicPr preferRelativeResize="0"/>
          <p:nvPr/>
        </p:nvPicPr>
        <p:blipFill>
          <a:blip r:embed="rId5">
            <a:alphaModFix/>
          </a:blip>
          <a:stretch>
            <a:fillRect/>
          </a:stretch>
        </p:blipFill>
        <p:spPr>
          <a:xfrm>
            <a:off x="1672709" y="942350"/>
            <a:ext cx="2537391" cy="40965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3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par>
                                <p:cTn fill="hold" nodeType="with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Progress - Requirements</a:t>
            </a:r>
            <a:endParaRPr/>
          </a:p>
        </p:txBody>
      </p:sp>
      <p:sp>
        <p:nvSpPr>
          <p:cNvPr id="338" name="Google Shape;338;p17"/>
          <p:cNvSpPr txBox="1"/>
          <p:nvPr/>
        </p:nvSpPr>
        <p:spPr>
          <a:xfrm>
            <a:off x="1108150" y="1343575"/>
            <a:ext cx="4927500" cy="35538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0A:</a:t>
            </a:r>
            <a:r>
              <a:rPr lang="en"/>
              <a:t> </a:t>
            </a:r>
            <a:r>
              <a:rPr lang="en">
                <a:solidFill>
                  <a:schemeClr val="dk2"/>
                </a:solidFill>
                <a:latin typeface="Maven Pro"/>
                <a:ea typeface="Maven Pro"/>
                <a:cs typeface="Maven Pro"/>
                <a:sym typeface="Maven Pro"/>
              </a:rPr>
              <a:t>Load in an Algorithm Example </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0B:</a:t>
            </a:r>
            <a:r>
              <a:rPr lang="en"/>
              <a:t> </a:t>
            </a:r>
            <a:r>
              <a:rPr lang="en">
                <a:solidFill>
                  <a:schemeClr val="dk2"/>
                </a:solidFill>
                <a:latin typeface="Maven Pro"/>
                <a:ea typeface="Maven Pro"/>
                <a:cs typeface="Maven Pro"/>
                <a:sym typeface="Maven Pro"/>
              </a:rPr>
              <a:t>Load in a Graph Example </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E06666"/>
                </a:highlight>
                <a:latin typeface="Maven Pro"/>
                <a:ea typeface="Maven Pro"/>
                <a:cs typeface="Maven Pro"/>
                <a:sym typeface="Maven Pro"/>
              </a:rPr>
              <a:t>UC 1: </a:t>
            </a:r>
            <a:r>
              <a:rPr lang="en"/>
              <a:t> </a:t>
            </a:r>
            <a:r>
              <a:rPr lang="en">
                <a:solidFill>
                  <a:schemeClr val="dk2"/>
                </a:solidFill>
                <a:latin typeface="Maven Pro"/>
                <a:ea typeface="Maven Pro"/>
                <a:cs typeface="Maven Pro"/>
                <a:sym typeface="Maven Pro"/>
              </a:rPr>
              <a:t>Algorithms Use and View Offline</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2:</a:t>
            </a:r>
            <a:r>
              <a:rPr lang="en">
                <a:solidFill>
                  <a:schemeClr val="dk2"/>
                </a:solidFill>
                <a:latin typeface="Maven Pro"/>
                <a:ea typeface="Maven Pro"/>
                <a:cs typeface="Maven Pro"/>
                <a:sym typeface="Maven Pro"/>
              </a:rPr>
              <a:t> Synchronizing the Graph and Graph Text</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3:</a:t>
            </a:r>
            <a:r>
              <a:rPr lang="en">
                <a:solidFill>
                  <a:schemeClr val="dk2"/>
                </a:solidFill>
                <a:highlight>
                  <a:srgbClr val="000000"/>
                </a:highlight>
                <a:latin typeface="Maven Pro"/>
                <a:ea typeface="Maven Pro"/>
                <a:cs typeface="Maven Pro"/>
                <a:sym typeface="Maven Pro"/>
              </a:rPr>
              <a:t> </a:t>
            </a:r>
            <a:r>
              <a:rPr lang="en">
                <a:solidFill>
                  <a:schemeClr val="dk2"/>
                </a:solidFill>
                <a:latin typeface="Maven Pro"/>
                <a:ea typeface="Maven Pro"/>
                <a:cs typeface="Maven Pro"/>
                <a:sym typeface="Maven Pro"/>
              </a:rPr>
              <a:t>Animation features</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4:</a:t>
            </a:r>
            <a:r>
              <a:rPr lang="en">
                <a:solidFill>
                  <a:schemeClr val="dk2"/>
                </a:solidFill>
                <a:latin typeface="Maven Pro"/>
                <a:ea typeface="Maven Pro"/>
                <a:cs typeface="Maven Pro"/>
                <a:sym typeface="Maven Pro"/>
              </a:rPr>
              <a:t> Node and Edges Attributes</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5: </a:t>
            </a:r>
            <a:r>
              <a:rPr lang="en">
                <a:solidFill>
                  <a:schemeClr val="dk2"/>
                </a:solidFill>
                <a:latin typeface="Maven Pro"/>
                <a:ea typeface="Maven Pro"/>
                <a:cs typeface="Maven Pro"/>
                <a:sym typeface="Maven Pro"/>
              </a:rPr>
              <a:t>Keyboard Shortcuts</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6:</a:t>
            </a:r>
            <a:r>
              <a:rPr lang="en">
                <a:solidFill>
                  <a:schemeClr val="dk2"/>
                </a:solidFill>
                <a:latin typeface="Maven Pro"/>
                <a:ea typeface="Maven Pro"/>
                <a:cs typeface="Maven Pro"/>
                <a:sym typeface="Maven Pro"/>
              </a:rPr>
              <a:t> Scale .sgf files in Algorithm Editor</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7:</a:t>
            </a:r>
            <a:r>
              <a:rPr lang="en">
                <a:solidFill>
                  <a:schemeClr val="dk2"/>
                </a:solidFill>
                <a:latin typeface="Maven Pro"/>
                <a:ea typeface="Maven Pro"/>
                <a:cs typeface="Maven Pro"/>
                <a:sym typeface="Maven Pro"/>
              </a:rPr>
              <a:t> Graphs Persist on Webpage Refresh</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8:</a:t>
            </a:r>
            <a:r>
              <a:rPr lang="en">
                <a:solidFill>
                  <a:schemeClr val="dk2"/>
                </a:solidFill>
                <a:latin typeface="Maven Pro"/>
                <a:ea typeface="Maven Pro"/>
                <a:cs typeface="Maven Pro"/>
                <a:sym typeface="Maven Pro"/>
              </a:rPr>
              <a:t> Skip to End Functionality</a:t>
            </a:r>
            <a:endParaRPr>
              <a:solidFill>
                <a:schemeClr val="dk2"/>
              </a:solidFill>
              <a:latin typeface="Maven Pro"/>
              <a:ea typeface="Maven Pro"/>
              <a:cs typeface="Maven Pro"/>
              <a:sym typeface="Maven Pro"/>
            </a:endParaRPr>
          </a:p>
          <a:p>
            <a:pPr indent="-317500" lvl="0" marL="457200" rtl="0" algn="l">
              <a:lnSpc>
                <a:spcPct val="150000"/>
              </a:lnSpc>
              <a:spcBef>
                <a:spcPts val="0"/>
              </a:spcBef>
              <a:spcAft>
                <a:spcPts val="0"/>
              </a:spcAft>
              <a:buClr>
                <a:schemeClr val="dk2"/>
              </a:buClr>
              <a:buSzPts val="1400"/>
              <a:buFont typeface="Maven Pro"/>
              <a:buChar char="●"/>
            </a:pPr>
            <a:r>
              <a:rPr lang="en">
                <a:solidFill>
                  <a:schemeClr val="dk2"/>
                </a:solidFill>
                <a:highlight>
                  <a:srgbClr val="B6D7A8"/>
                </a:highlight>
                <a:latin typeface="Maven Pro"/>
                <a:ea typeface="Maven Pro"/>
                <a:cs typeface="Maven Pro"/>
                <a:sym typeface="Maven Pro"/>
              </a:rPr>
              <a:t>UC 9:</a:t>
            </a:r>
            <a:r>
              <a:rPr lang="en">
                <a:solidFill>
                  <a:schemeClr val="dk2"/>
                </a:solidFill>
                <a:latin typeface="Maven Pro"/>
                <a:ea typeface="Maven Pro"/>
                <a:cs typeface="Maven Pro"/>
                <a:sym typeface="Maven Pro"/>
              </a:rPr>
              <a:t> Preference Panel</a:t>
            </a:r>
            <a:endParaRPr b="1">
              <a:solidFill>
                <a:schemeClr val="dk2"/>
              </a:solidFill>
              <a:latin typeface="Maven Pro"/>
              <a:ea typeface="Maven Pro"/>
              <a:cs typeface="Maven Pro"/>
              <a:sym typeface="Maven Pro"/>
            </a:endParaRPr>
          </a:p>
        </p:txBody>
      </p:sp>
      <p:sp>
        <p:nvSpPr>
          <p:cNvPr id="339" name="Google Shape;339;p17"/>
          <p:cNvSpPr txBox="1"/>
          <p:nvPr/>
        </p:nvSpPr>
        <p:spPr>
          <a:xfrm>
            <a:off x="6380400" y="4779325"/>
            <a:ext cx="2763600" cy="415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500">
                <a:solidFill>
                  <a:srgbClr val="5E5E5E"/>
                </a:solidFill>
              </a:rPr>
              <a:t>CA, VK, JM, NR, MZ</a:t>
            </a:r>
            <a:endParaRPr sz="1500">
              <a:solidFill>
                <a:srgbClr val="5E5E5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1000"/>
                                        <p:tgtEl>
                                          <p:spTgt spid="3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38"/>
                                        </p:tgtEl>
                                      </p:cBhvr>
                                    </p:animEffect>
                                    <p:set>
                                      <p:cBhvr>
                                        <p:cTn dur="1" fill="hold">
                                          <p:stCondLst>
                                            <p:cond delay="1000"/>
                                          </p:stCondLst>
                                        </p:cTn>
                                        <p:tgtEl>
                                          <p:spTgt spid="33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Recap — Timeline</a:t>
            </a:r>
            <a:endParaRPr/>
          </a:p>
        </p:txBody>
      </p:sp>
      <p:grpSp>
        <p:nvGrpSpPr>
          <p:cNvPr id="345" name="Google Shape;345;p18"/>
          <p:cNvGrpSpPr/>
          <p:nvPr/>
        </p:nvGrpSpPr>
        <p:grpSpPr>
          <a:xfrm>
            <a:off x="1339138" y="2844982"/>
            <a:ext cx="6465717" cy="333900"/>
            <a:chOff x="1339138" y="2834857"/>
            <a:chExt cx="6465717" cy="333900"/>
          </a:xfrm>
        </p:grpSpPr>
        <p:sp>
          <p:nvSpPr>
            <p:cNvPr id="346" name="Google Shape;346;p18"/>
            <p:cNvSpPr/>
            <p:nvPr/>
          </p:nvSpPr>
          <p:spPr>
            <a:xfrm rot="-711236">
              <a:off x="6462350" y="2972976"/>
              <a:ext cx="1350909" cy="57662"/>
            </a:xfrm>
            <a:prstGeom prst="roundRect">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47" name="Google Shape;347;p18"/>
            <p:cNvSpPr/>
            <p:nvPr/>
          </p:nvSpPr>
          <p:spPr>
            <a:xfrm flipH="1" rot="711236">
              <a:off x="5177612" y="2972976"/>
              <a:ext cx="1350909" cy="57662"/>
            </a:xfrm>
            <a:prstGeom prst="roundRect">
              <a:avLst>
                <a:gd fmla="val 50000" name="adj"/>
              </a:avLst>
            </a:prstGeom>
            <a:solidFill>
              <a:srgbClr val="A4C2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48" name="Google Shape;348;p18"/>
            <p:cNvSpPr/>
            <p:nvPr/>
          </p:nvSpPr>
          <p:spPr>
            <a:xfrm rot="-711236">
              <a:off x="3896538" y="2972976"/>
              <a:ext cx="1350909" cy="57662"/>
            </a:xfrm>
            <a:prstGeom prst="roundRect">
              <a:avLst>
                <a:gd fmla="val 50000" name="adj"/>
              </a:avLst>
            </a:pr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C57D3"/>
                </a:solidFill>
                <a:latin typeface="Maven Pro"/>
                <a:ea typeface="Maven Pro"/>
                <a:cs typeface="Maven Pro"/>
                <a:sym typeface="Maven Pro"/>
              </a:endParaRPr>
            </a:p>
          </p:txBody>
        </p:sp>
        <p:sp>
          <p:nvSpPr>
            <p:cNvPr id="349" name="Google Shape;349;p18"/>
            <p:cNvSpPr/>
            <p:nvPr/>
          </p:nvSpPr>
          <p:spPr>
            <a:xfrm flipH="1" rot="711236">
              <a:off x="2604858" y="2972976"/>
              <a:ext cx="1350909" cy="57662"/>
            </a:xfrm>
            <a:prstGeom prst="roundRect">
              <a:avLst>
                <a:gd fmla="val 50000"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0" name="Google Shape;350;p18"/>
            <p:cNvSpPr/>
            <p:nvPr/>
          </p:nvSpPr>
          <p:spPr>
            <a:xfrm rot="-711236">
              <a:off x="1330733" y="2972976"/>
              <a:ext cx="1350909" cy="57662"/>
            </a:xfrm>
            <a:prstGeom prst="roundRect">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351" name="Google Shape;351;p18"/>
          <p:cNvGrpSpPr/>
          <p:nvPr/>
        </p:nvGrpSpPr>
        <p:grpSpPr>
          <a:xfrm>
            <a:off x="5582775" y="3039144"/>
            <a:ext cx="1712700" cy="1230715"/>
            <a:chOff x="5796625" y="2541798"/>
            <a:chExt cx="1712700" cy="1230715"/>
          </a:xfrm>
        </p:grpSpPr>
        <p:sp>
          <p:nvSpPr>
            <p:cNvPr id="352" name="Google Shape;352;p18"/>
            <p:cNvSpPr/>
            <p:nvPr/>
          </p:nvSpPr>
          <p:spPr>
            <a:xfrm rot="-1789476">
              <a:off x="6572742" y="2571072"/>
              <a:ext cx="160451" cy="160451"/>
            </a:xfrm>
            <a:prstGeom prst="ellipse">
              <a:avLst/>
            </a:prstGeom>
            <a:solidFill>
              <a:srgbClr val="999999"/>
            </a:solidFill>
            <a:ln cap="flat" cmpd="sng" w="38100">
              <a:solidFill>
                <a:srgbClr val="8585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3" name="Google Shape;353;p18"/>
            <p:cNvSpPr txBox="1"/>
            <p:nvPr/>
          </p:nvSpPr>
          <p:spPr>
            <a:xfrm>
              <a:off x="6186479" y="2737267"/>
              <a:ext cx="933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latin typeface="Maven Pro"/>
                  <a:ea typeface="Maven Pro"/>
                  <a:cs typeface="Maven Pro"/>
                  <a:sym typeface="Maven Pro"/>
                </a:rPr>
                <a:t>Iteration 3</a:t>
              </a:r>
              <a:endParaRPr b="1" sz="800">
                <a:latin typeface="Maven Pro"/>
                <a:ea typeface="Maven Pro"/>
                <a:cs typeface="Maven Pro"/>
                <a:sym typeface="Maven Pro"/>
              </a:endParaRPr>
            </a:p>
          </p:txBody>
        </p:sp>
        <p:sp>
          <p:nvSpPr>
            <p:cNvPr id="354" name="Google Shape;354;p18"/>
            <p:cNvSpPr/>
            <p:nvPr/>
          </p:nvSpPr>
          <p:spPr>
            <a:xfrm>
              <a:off x="5796625" y="3069013"/>
              <a:ext cx="1712700" cy="703500"/>
            </a:xfrm>
            <a:prstGeom prst="roundRect">
              <a:avLst>
                <a:gd fmla="val 448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355" name="Google Shape;355;p18"/>
            <p:cNvSpPr/>
            <p:nvPr/>
          </p:nvSpPr>
          <p:spPr>
            <a:xfrm>
              <a:off x="6607975" y="3004364"/>
              <a:ext cx="90000" cy="67500"/>
            </a:xfrm>
            <a:prstGeom prst="triangle">
              <a:avLst>
                <a:gd fmla="val 5000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356" name="Google Shape;356;p18"/>
          <p:cNvGrpSpPr/>
          <p:nvPr/>
        </p:nvGrpSpPr>
        <p:grpSpPr>
          <a:xfrm>
            <a:off x="4329700" y="1737972"/>
            <a:ext cx="1712700" cy="1246754"/>
            <a:chOff x="4409300" y="1219942"/>
            <a:chExt cx="1712700" cy="1246754"/>
          </a:xfrm>
        </p:grpSpPr>
        <p:sp>
          <p:nvSpPr>
            <p:cNvPr id="357" name="Google Shape;357;p18"/>
            <p:cNvSpPr/>
            <p:nvPr/>
          </p:nvSpPr>
          <p:spPr>
            <a:xfrm rot="-1789476">
              <a:off x="5185416" y="2276970"/>
              <a:ext cx="160451" cy="160451"/>
            </a:xfrm>
            <a:prstGeom prst="ellipse">
              <a:avLst/>
            </a:prstGeom>
            <a:solidFill>
              <a:srgbClr val="FFFFFF"/>
            </a:solidFill>
            <a:ln cap="flat" cmpd="sng" w="38100">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58" name="Google Shape;358;p18"/>
            <p:cNvSpPr txBox="1"/>
            <p:nvPr/>
          </p:nvSpPr>
          <p:spPr>
            <a:xfrm>
              <a:off x="4747649" y="1985296"/>
              <a:ext cx="870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5E5E5E"/>
                  </a:solidFill>
                  <a:latin typeface="Maven Pro"/>
                  <a:ea typeface="Maven Pro"/>
                  <a:cs typeface="Maven Pro"/>
                  <a:sym typeface="Maven Pro"/>
                </a:rPr>
                <a:t>Iteration 2</a:t>
              </a:r>
              <a:endParaRPr b="1" sz="800">
                <a:solidFill>
                  <a:srgbClr val="5E5E5E"/>
                </a:solidFill>
                <a:latin typeface="Maven Pro"/>
                <a:ea typeface="Maven Pro"/>
                <a:cs typeface="Maven Pro"/>
                <a:sym typeface="Maven Pro"/>
              </a:endParaRPr>
            </a:p>
          </p:txBody>
        </p:sp>
        <p:sp>
          <p:nvSpPr>
            <p:cNvPr id="359" name="Google Shape;359;p18"/>
            <p:cNvSpPr/>
            <p:nvPr/>
          </p:nvSpPr>
          <p:spPr>
            <a:xfrm>
              <a:off x="4409300" y="1219942"/>
              <a:ext cx="1712700" cy="703500"/>
            </a:xfrm>
            <a:prstGeom prst="roundRect">
              <a:avLst>
                <a:gd fmla="val 4485"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360" name="Google Shape;360;p18"/>
            <p:cNvSpPr/>
            <p:nvPr/>
          </p:nvSpPr>
          <p:spPr>
            <a:xfrm rot="10800000">
              <a:off x="5220625" y="1919036"/>
              <a:ext cx="90000" cy="67500"/>
            </a:xfrm>
            <a:prstGeom prst="triangle">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361" name="Google Shape;361;p18"/>
          <p:cNvGrpSpPr/>
          <p:nvPr/>
        </p:nvGrpSpPr>
        <p:grpSpPr>
          <a:xfrm>
            <a:off x="3073288" y="3039144"/>
            <a:ext cx="1712700" cy="1280315"/>
            <a:chOff x="3021975" y="2541798"/>
            <a:chExt cx="1712700" cy="1280315"/>
          </a:xfrm>
        </p:grpSpPr>
        <p:sp>
          <p:nvSpPr>
            <p:cNvPr id="362" name="Google Shape;362;p18"/>
            <p:cNvSpPr txBox="1"/>
            <p:nvPr/>
          </p:nvSpPr>
          <p:spPr>
            <a:xfrm>
              <a:off x="3529877" y="2735584"/>
              <a:ext cx="6969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434343"/>
                  </a:solidFill>
                  <a:latin typeface="Maven Pro"/>
                  <a:ea typeface="Maven Pro"/>
                  <a:cs typeface="Maven Pro"/>
                  <a:sym typeface="Maven Pro"/>
                </a:rPr>
                <a:t>Iteration 1</a:t>
              </a:r>
              <a:endParaRPr b="1" sz="800">
                <a:solidFill>
                  <a:srgbClr val="434343"/>
                </a:solidFill>
                <a:latin typeface="Maven Pro"/>
                <a:ea typeface="Maven Pro"/>
                <a:cs typeface="Maven Pro"/>
                <a:sym typeface="Maven Pro"/>
              </a:endParaRPr>
            </a:p>
          </p:txBody>
        </p:sp>
        <p:sp>
          <p:nvSpPr>
            <p:cNvPr id="363" name="Google Shape;363;p18"/>
            <p:cNvSpPr/>
            <p:nvPr/>
          </p:nvSpPr>
          <p:spPr>
            <a:xfrm rot="-1789476">
              <a:off x="3798091" y="2571072"/>
              <a:ext cx="160451" cy="160451"/>
            </a:xfrm>
            <a:prstGeom prst="ellipse">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64" name="Google Shape;364;p18"/>
            <p:cNvSpPr/>
            <p:nvPr/>
          </p:nvSpPr>
          <p:spPr>
            <a:xfrm>
              <a:off x="3021975" y="3069013"/>
              <a:ext cx="1712700" cy="703500"/>
            </a:xfrm>
            <a:prstGeom prst="roundRect">
              <a:avLst>
                <a:gd fmla="val 4485"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365" name="Google Shape;365;p18"/>
            <p:cNvSpPr txBox="1"/>
            <p:nvPr/>
          </p:nvSpPr>
          <p:spPr>
            <a:xfrm>
              <a:off x="3066200" y="3197513"/>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Maven Pro"/>
                  <a:ea typeface="Maven Pro"/>
                  <a:cs typeface="Maven Pro"/>
                  <a:sym typeface="Maven Pro"/>
                </a:rPr>
                <a:t>UC0, UC1, UC2</a:t>
              </a:r>
              <a:endParaRPr b="1">
                <a:solidFill>
                  <a:srgbClr val="FFFFFF"/>
                </a:solidFill>
                <a:latin typeface="Maven Pro"/>
                <a:ea typeface="Maven Pro"/>
                <a:cs typeface="Maven Pro"/>
                <a:sym typeface="Maven Pro"/>
              </a:endParaRPr>
            </a:p>
          </p:txBody>
        </p:sp>
        <p:sp>
          <p:nvSpPr>
            <p:cNvPr id="366" name="Google Shape;366;p18"/>
            <p:cNvSpPr/>
            <p:nvPr/>
          </p:nvSpPr>
          <p:spPr>
            <a:xfrm>
              <a:off x="3833325" y="3004364"/>
              <a:ext cx="90000" cy="67500"/>
            </a:xfrm>
            <a:prstGeom prst="triangle">
              <a:avLst>
                <a:gd fmla="val 50000" name="adj"/>
              </a:avLst>
            </a:prstGeom>
            <a:solidFill>
              <a:srgbClr val="538E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grpSp>
        <p:nvGrpSpPr>
          <p:cNvPr id="367" name="Google Shape;367;p18"/>
          <p:cNvGrpSpPr/>
          <p:nvPr/>
        </p:nvGrpSpPr>
        <p:grpSpPr>
          <a:xfrm>
            <a:off x="1786475" y="1737972"/>
            <a:ext cx="1712700" cy="1246754"/>
            <a:chOff x="1637475" y="1219942"/>
            <a:chExt cx="1712700" cy="1246754"/>
          </a:xfrm>
        </p:grpSpPr>
        <p:sp>
          <p:nvSpPr>
            <p:cNvPr id="368" name="Google Shape;368;p18"/>
            <p:cNvSpPr/>
            <p:nvPr/>
          </p:nvSpPr>
          <p:spPr>
            <a:xfrm>
              <a:off x="1637475" y="1219942"/>
              <a:ext cx="1712700" cy="703500"/>
            </a:xfrm>
            <a:prstGeom prst="roundRect">
              <a:avLst>
                <a:gd fmla="val 4485"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a:p>
              <a:pPr indent="0" lvl="0" marL="0" rtl="0" algn="l">
                <a:spcBef>
                  <a:spcPts val="0"/>
                </a:spcBef>
                <a:spcAft>
                  <a:spcPts val="0"/>
                </a:spcAft>
                <a:buNone/>
              </a:pPr>
              <a:r>
                <a:t/>
              </a:r>
              <a:endParaRPr>
                <a:latin typeface="Maven Pro"/>
                <a:ea typeface="Maven Pro"/>
                <a:cs typeface="Maven Pro"/>
                <a:sym typeface="Maven Pro"/>
              </a:endParaRPr>
            </a:p>
          </p:txBody>
        </p:sp>
        <p:sp>
          <p:nvSpPr>
            <p:cNvPr id="369" name="Google Shape;369;p18"/>
            <p:cNvSpPr txBox="1"/>
            <p:nvPr/>
          </p:nvSpPr>
          <p:spPr>
            <a:xfrm>
              <a:off x="2108200" y="1985296"/>
              <a:ext cx="816000" cy="2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800">
                  <a:solidFill>
                    <a:srgbClr val="0C57D3"/>
                  </a:solidFill>
                  <a:latin typeface="Maven Pro"/>
                  <a:ea typeface="Maven Pro"/>
                  <a:cs typeface="Maven Pro"/>
                  <a:sym typeface="Maven Pro"/>
                </a:rPr>
                <a:t>Iteration 0</a:t>
              </a:r>
              <a:endParaRPr b="1" sz="800">
                <a:solidFill>
                  <a:srgbClr val="0C57D3"/>
                </a:solidFill>
                <a:latin typeface="Maven Pro"/>
                <a:ea typeface="Maven Pro"/>
                <a:cs typeface="Maven Pro"/>
                <a:sym typeface="Maven Pro"/>
              </a:endParaRPr>
            </a:p>
          </p:txBody>
        </p:sp>
        <p:sp>
          <p:nvSpPr>
            <p:cNvPr id="370" name="Google Shape;370;p18"/>
            <p:cNvSpPr/>
            <p:nvPr/>
          </p:nvSpPr>
          <p:spPr>
            <a:xfrm rot="10800000">
              <a:off x="2448800" y="1919036"/>
              <a:ext cx="90000" cy="67500"/>
            </a:xfrm>
            <a:prstGeom prst="triangle">
              <a:avLst>
                <a:gd fmla="val 50000" name="adj"/>
              </a:avLst>
            </a:prstGeom>
            <a:solidFill>
              <a:srgbClr val="0C57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sp>
          <p:nvSpPr>
            <p:cNvPr id="371" name="Google Shape;371;p18"/>
            <p:cNvSpPr txBox="1"/>
            <p:nvPr/>
          </p:nvSpPr>
          <p:spPr>
            <a:xfrm>
              <a:off x="1681725" y="1220271"/>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100">
                  <a:solidFill>
                    <a:srgbClr val="FFFFFF"/>
                  </a:solidFill>
                  <a:latin typeface="Maven Pro"/>
                  <a:ea typeface="Maven Pro"/>
                  <a:cs typeface="Maven Pro"/>
                  <a:sym typeface="Maven Pro"/>
                </a:rPr>
                <a:t>Requirements, Design, Research </a:t>
              </a:r>
              <a:endParaRPr b="1" sz="1100">
                <a:solidFill>
                  <a:srgbClr val="FFFFFF"/>
                </a:solidFill>
                <a:latin typeface="Maven Pro"/>
                <a:ea typeface="Maven Pro"/>
                <a:cs typeface="Maven Pro"/>
                <a:sym typeface="Maven Pro"/>
              </a:endParaRPr>
            </a:p>
          </p:txBody>
        </p:sp>
        <p:sp>
          <p:nvSpPr>
            <p:cNvPr id="372" name="Google Shape;372;p18"/>
            <p:cNvSpPr/>
            <p:nvPr/>
          </p:nvSpPr>
          <p:spPr>
            <a:xfrm rot="-1789476">
              <a:off x="2410765" y="2276970"/>
              <a:ext cx="160451" cy="160451"/>
            </a:xfrm>
            <a:prstGeom prst="ellipse">
              <a:avLst/>
            </a:prstGeom>
            <a:solidFill>
              <a:srgbClr val="FFFFFF"/>
            </a:solidFill>
            <a:ln cap="flat" cmpd="sng" w="38100">
              <a:solidFill>
                <a:srgbClr val="0C57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Maven Pro"/>
                <a:ea typeface="Maven Pro"/>
                <a:cs typeface="Maven Pro"/>
                <a:sym typeface="Maven Pro"/>
              </a:endParaRPr>
            </a:p>
          </p:txBody>
        </p:sp>
      </p:grpSp>
      <p:sp>
        <p:nvSpPr>
          <p:cNvPr id="373" name="Google Shape;373;p18"/>
          <p:cNvSpPr txBox="1"/>
          <p:nvPr/>
        </p:nvSpPr>
        <p:spPr>
          <a:xfrm>
            <a:off x="5627013" y="3645259"/>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Maven Pro"/>
                <a:ea typeface="Maven Pro"/>
                <a:cs typeface="Maven Pro"/>
                <a:sym typeface="Maven Pro"/>
              </a:rPr>
              <a:t>UC6, UC7, UC8, UC9</a:t>
            </a:r>
            <a:endParaRPr b="1">
              <a:solidFill>
                <a:srgbClr val="FFFFFF"/>
              </a:solidFill>
              <a:latin typeface="Maven Pro"/>
              <a:ea typeface="Maven Pro"/>
              <a:cs typeface="Maven Pro"/>
              <a:sym typeface="Maven Pro"/>
            </a:endParaRPr>
          </a:p>
        </p:txBody>
      </p:sp>
      <p:sp>
        <p:nvSpPr>
          <p:cNvPr id="374" name="Google Shape;374;p18"/>
          <p:cNvSpPr txBox="1"/>
          <p:nvPr/>
        </p:nvSpPr>
        <p:spPr>
          <a:xfrm>
            <a:off x="4373938" y="1890034"/>
            <a:ext cx="1624200" cy="62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chemeClr val="lt1"/>
                </a:solidFill>
                <a:latin typeface="Maven Pro"/>
                <a:ea typeface="Maven Pro"/>
                <a:cs typeface="Maven Pro"/>
                <a:sym typeface="Maven Pro"/>
              </a:rPr>
              <a:t>UC3, UC4, UC5</a:t>
            </a:r>
            <a:endParaRPr b="1">
              <a:solidFill>
                <a:schemeClr val="lt1"/>
              </a:solidFill>
              <a:latin typeface="Maven Pro"/>
              <a:ea typeface="Maven Pro"/>
              <a:cs typeface="Maven Pro"/>
              <a:sym typeface="Maven Pro"/>
            </a:endParaRPr>
          </a:p>
        </p:txBody>
      </p:sp>
      <p:sp>
        <p:nvSpPr>
          <p:cNvPr id="375" name="Google Shape;375;p18"/>
          <p:cNvSpPr txBox="1"/>
          <p:nvPr/>
        </p:nvSpPr>
        <p:spPr>
          <a:xfrm>
            <a:off x="4264600" y="1353075"/>
            <a:ext cx="1842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Enhancing Animation</a:t>
            </a:r>
            <a:endParaRPr sz="1300">
              <a:solidFill>
                <a:schemeClr val="dk2"/>
              </a:solidFill>
              <a:latin typeface="Nunito"/>
              <a:ea typeface="Nunito"/>
              <a:cs typeface="Nunito"/>
              <a:sym typeface="Nunito"/>
            </a:endParaRPr>
          </a:p>
        </p:txBody>
      </p:sp>
      <p:sp>
        <p:nvSpPr>
          <p:cNvPr id="376" name="Google Shape;376;p18"/>
          <p:cNvSpPr txBox="1"/>
          <p:nvPr/>
        </p:nvSpPr>
        <p:spPr>
          <a:xfrm>
            <a:off x="3073300" y="4285875"/>
            <a:ext cx="1712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Syncing Editors and Loading Examples</a:t>
            </a:r>
            <a:endParaRPr sz="1300">
              <a:solidFill>
                <a:schemeClr val="dk2"/>
              </a:solidFill>
              <a:latin typeface="Nunito"/>
              <a:ea typeface="Nunito"/>
              <a:cs typeface="Nunito"/>
              <a:sym typeface="Nunito"/>
            </a:endParaRPr>
          </a:p>
        </p:txBody>
      </p:sp>
      <p:sp>
        <p:nvSpPr>
          <p:cNvPr id="377" name="Google Shape;377;p18"/>
          <p:cNvSpPr txBox="1"/>
          <p:nvPr/>
        </p:nvSpPr>
        <p:spPr>
          <a:xfrm>
            <a:off x="5517675" y="4285875"/>
            <a:ext cx="1842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Use of .sgf files, and quality of life updates</a:t>
            </a:r>
            <a:endParaRPr sz="1300">
              <a:solidFill>
                <a:schemeClr val="dk2"/>
              </a:solidFill>
              <a:latin typeface="Nunito"/>
              <a:ea typeface="Nunito"/>
              <a:cs typeface="Nunito"/>
              <a:sym typeface="Nunito"/>
            </a:endParaRPr>
          </a:p>
        </p:txBody>
      </p:sp>
      <p:sp>
        <p:nvSpPr>
          <p:cNvPr id="378" name="Google Shape;378;p18"/>
          <p:cNvSpPr txBox="1"/>
          <p:nvPr/>
        </p:nvSpPr>
        <p:spPr>
          <a:xfrm>
            <a:off x="5998150" y="2781838"/>
            <a:ext cx="1017600" cy="1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Nunito"/>
                <a:ea typeface="Nunito"/>
                <a:cs typeface="Nunito"/>
                <a:sym typeface="Nunito"/>
              </a:rPr>
              <a:t>April 23, 2024</a:t>
            </a:r>
            <a:endParaRPr sz="900">
              <a:solidFill>
                <a:schemeClr val="dk2"/>
              </a:solidFill>
              <a:latin typeface="Nunito"/>
              <a:ea typeface="Nunito"/>
              <a:cs typeface="Nunito"/>
              <a:sym typeface="Nunito"/>
            </a:endParaRPr>
          </a:p>
        </p:txBody>
      </p:sp>
      <p:sp>
        <p:nvSpPr>
          <p:cNvPr id="379" name="Google Shape;379;p18"/>
          <p:cNvSpPr txBox="1"/>
          <p:nvPr/>
        </p:nvSpPr>
        <p:spPr>
          <a:xfrm>
            <a:off x="4722850" y="2960175"/>
            <a:ext cx="11172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March 30, 2024</a:t>
            </a:r>
            <a:endParaRPr sz="1000">
              <a:solidFill>
                <a:schemeClr val="dk2"/>
              </a:solidFill>
              <a:latin typeface="Nunito"/>
              <a:ea typeface="Nunito"/>
              <a:cs typeface="Nunito"/>
              <a:sym typeface="Nunito"/>
            </a:endParaRPr>
          </a:p>
        </p:txBody>
      </p:sp>
      <p:sp>
        <p:nvSpPr>
          <p:cNvPr id="380" name="Google Shape;380;p18"/>
          <p:cNvSpPr txBox="1"/>
          <p:nvPr/>
        </p:nvSpPr>
        <p:spPr>
          <a:xfrm>
            <a:off x="3499175" y="2725138"/>
            <a:ext cx="1117200" cy="1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2"/>
                </a:solidFill>
                <a:latin typeface="Nunito"/>
                <a:ea typeface="Nunito"/>
                <a:cs typeface="Nunito"/>
                <a:sym typeface="Nunito"/>
              </a:rPr>
              <a:t>Feb 27,2024</a:t>
            </a:r>
            <a:endParaRPr sz="1000">
              <a:solidFill>
                <a:schemeClr val="dk2"/>
              </a:solidFill>
              <a:latin typeface="Nunito"/>
              <a:ea typeface="Nunito"/>
              <a:cs typeface="Nunito"/>
              <a:sym typeface="Nunito"/>
            </a:endParaRPr>
          </a:p>
        </p:txBody>
      </p:sp>
      <p:sp>
        <p:nvSpPr>
          <p:cNvPr id="381" name="Google Shape;381;p18"/>
          <p:cNvSpPr/>
          <p:nvPr/>
        </p:nvSpPr>
        <p:spPr>
          <a:xfrm>
            <a:off x="6345820" y="2571738"/>
            <a:ext cx="186600" cy="306600"/>
          </a:xfrm>
          <a:prstGeom prst="downArrow">
            <a:avLst>
              <a:gd fmla="val 50000" name="adj1"/>
              <a:gd fmla="val 50000" name="adj2"/>
            </a:avLst>
          </a:prstGeom>
          <a:solidFill>
            <a:srgbClr val="FCBD2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Galant-JS Live Demo</a:t>
            </a:r>
            <a:endParaRPr/>
          </a:p>
        </p:txBody>
      </p:sp>
      <p:sp>
        <p:nvSpPr>
          <p:cNvPr id="387" name="Google Shape;387;p19"/>
          <p:cNvSpPr txBox="1"/>
          <p:nvPr/>
        </p:nvSpPr>
        <p:spPr>
          <a:xfrm>
            <a:off x="661675" y="1471150"/>
            <a:ext cx="7773300" cy="3184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rgbClr val="424242"/>
                </a:solidFill>
                <a:latin typeface="Nunito"/>
                <a:ea typeface="Nunito"/>
                <a:cs typeface="Nunito"/>
                <a:sym typeface="Nunito"/>
              </a:rPr>
              <a:t>Actions occurring in the video, chronologically:</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Load graph (UC0B)(UC7)</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Change/</a:t>
            </a:r>
            <a:r>
              <a:rPr lang="en" sz="1300">
                <a:solidFill>
                  <a:srgbClr val="424242"/>
                </a:solidFill>
                <a:latin typeface="Nunito"/>
                <a:ea typeface="Nunito"/>
                <a:cs typeface="Nunito"/>
                <a:sym typeface="Nunito"/>
              </a:rPr>
              <a:t>Sync</a:t>
            </a:r>
            <a:r>
              <a:rPr lang="en" sz="1300">
                <a:solidFill>
                  <a:srgbClr val="424242"/>
                </a:solidFill>
                <a:latin typeface="Nunito"/>
                <a:ea typeface="Nunito"/>
                <a:cs typeface="Nunito"/>
                <a:sym typeface="Nunito"/>
              </a:rPr>
              <a:t> Node and Edge Attributes (UC4)(UC2)</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Load Algorithm (UC0A)</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Step through algorithm (UC3 - Explain the animation details during this process)</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24242"/>
              </a:buClr>
              <a:buSzPts val="1300"/>
              <a:buFont typeface="Nunito"/>
              <a:buAutoNum type="arabicPeriod"/>
            </a:pPr>
            <a:r>
              <a:rPr lang="en" sz="1300">
                <a:solidFill>
                  <a:srgbClr val="424242"/>
                </a:solidFill>
                <a:latin typeface="Nunito"/>
                <a:ea typeface="Nunito"/>
                <a:cs typeface="Nunito"/>
                <a:sym typeface="Nunito"/>
              </a:rPr>
              <a:t>Skip to the end of the </a:t>
            </a:r>
            <a:r>
              <a:rPr lang="en" sz="1300">
                <a:solidFill>
                  <a:srgbClr val="424242"/>
                </a:solidFill>
                <a:latin typeface="Nunito"/>
                <a:ea typeface="Nunito"/>
                <a:cs typeface="Nunito"/>
                <a:sym typeface="Nunito"/>
              </a:rPr>
              <a:t>algorithm</a:t>
            </a:r>
            <a:r>
              <a:rPr lang="en" sz="1300">
                <a:solidFill>
                  <a:srgbClr val="424242"/>
                </a:solidFill>
                <a:latin typeface="Nunito"/>
                <a:ea typeface="Nunito"/>
                <a:cs typeface="Nunito"/>
                <a:sym typeface="Nunito"/>
              </a:rPr>
              <a:t> (UC8)</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Use shortcuts (UC5)</a:t>
            </a:r>
            <a:endParaRPr sz="1300">
              <a:solidFill>
                <a:srgbClr val="424242"/>
              </a:solidFill>
              <a:latin typeface="Nunito"/>
              <a:ea typeface="Nunito"/>
              <a:cs typeface="Nunito"/>
              <a:sym typeface="Nunito"/>
            </a:endParaRPr>
          </a:p>
          <a:p>
            <a:pPr indent="-311150" lvl="1" marL="914400" rtl="0" algn="l">
              <a:spcBef>
                <a:spcPts val="0"/>
              </a:spcBef>
              <a:spcAft>
                <a:spcPts val="0"/>
              </a:spcAft>
              <a:buSzPts val="1300"/>
              <a:buAutoNum type="alphaLcPeriod"/>
            </a:pPr>
            <a:r>
              <a:rPr lang="en" sz="1100">
                <a:solidFill>
                  <a:srgbClr val="424242"/>
                </a:solidFill>
                <a:latin typeface="Nunito"/>
                <a:ea typeface="Nunito"/>
                <a:cs typeface="Nunito"/>
                <a:sym typeface="Nunito"/>
              </a:rPr>
              <a:t>c(controls), e(edge settings), n(node settings), p(preference panel) (UC9)</a:t>
            </a:r>
            <a:endParaRPr sz="1100">
              <a:solidFill>
                <a:srgbClr val="424242"/>
              </a:solidFill>
              <a:latin typeface="Nunito"/>
              <a:ea typeface="Nunito"/>
              <a:cs typeface="Nunito"/>
              <a:sym typeface="Nunito"/>
            </a:endParaRPr>
          </a:p>
          <a:p>
            <a:pPr indent="-311150" lvl="0" marL="457200" rtl="0" algn="l">
              <a:spcBef>
                <a:spcPts val="0"/>
              </a:spcBef>
              <a:spcAft>
                <a:spcPts val="0"/>
              </a:spcAft>
              <a:buClr>
                <a:srgbClr val="434343"/>
              </a:buClr>
              <a:buSzPts val="1300"/>
              <a:buAutoNum type="arabicPeriod"/>
            </a:pPr>
            <a:r>
              <a:rPr lang="en" sz="1300">
                <a:solidFill>
                  <a:srgbClr val="424242"/>
                </a:solidFill>
                <a:latin typeface="Nunito"/>
                <a:ea typeface="Nunito"/>
                <a:cs typeface="Nunito"/>
                <a:sym typeface="Nunito"/>
              </a:rPr>
              <a:t>Export graph (UC3)</a:t>
            </a:r>
            <a:endParaRPr sz="1300">
              <a:solidFill>
                <a:srgbClr val="424242"/>
              </a:solidFill>
              <a:latin typeface="Nunito"/>
              <a:ea typeface="Nunito"/>
              <a:cs typeface="Nunito"/>
              <a:sym typeface="Nunito"/>
            </a:endParaRPr>
          </a:p>
          <a:p>
            <a:pPr indent="-311150" lvl="0" marL="457200" rtl="0" algn="l">
              <a:spcBef>
                <a:spcPts val="0"/>
              </a:spcBef>
              <a:spcAft>
                <a:spcPts val="0"/>
              </a:spcAft>
              <a:buClr>
                <a:srgbClr val="424242"/>
              </a:buClr>
              <a:buSzPts val="1300"/>
              <a:buFont typeface="Nunito"/>
              <a:buAutoNum type="arabicPeriod"/>
            </a:pPr>
            <a:r>
              <a:rPr lang="en" sz="1300">
                <a:solidFill>
                  <a:srgbClr val="424242"/>
                </a:solidFill>
                <a:latin typeface="Nunito"/>
                <a:ea typeface="Nunito"/>
                <a:cs typeface="Nunito"/>
                <a:sym typeface="Nunito"/>
              </a:rPr>
              <a:t>Upload a .sgf file (UC6)</a:t>
            </a:r>
            <a:endParaRPr sz="1300">
              <a:solidFill>
                <a:srgbClr val="424242"/>
              </a:solidFill>
              <a:latin typeface="Nunito"/>
              <a:ea typeface="Nunito"/>
              <a:cs typeface="Nunito"/>
              <a:sym typeface="Nunito"/>
            </a:endParaRPr>
          </a:p>
          <a:p>
            <a:pPr indent="0" lvl="0" marL="0" rtl="0" algn="l">
              <a:spcBef>
                <a:spcPts val="0"/>
              </a:spcBef>
              <a:spcAft>
                <a:spcPts val="0"/>
              </a:spcAft>
              <a:buNone/>
            </a:pPr>
            <a:r>
              <a:t/>
            </a:r>
            <a:endParaRPr sz="1300">
              <a:solidFill>
                <a:srgbClr val="424242"/>
              </a:solidFill>
              <a:latin typeface="Nunito"/>
              <a:ea typeface="Nunito"/>
              <a:cs typeface="Nunito"/>
              <a:sym typeface="Nunito"/>
            </a:endParaRPr>
          </a:p>
          <a:p>
            <a:pPr indent="0" lvl="0" marL="0" rtl="0" algn="l">
              <a:lnSpc>
                <a:spcPct val="115000"/>
              </a:lnSpc>
              <a:spcBef>
                <a:spcPts val="0"/>
              </a:spcBef>
              <a:spcAft>
                <a:spcPts val="1200"/>
              </a:spcAft>
              <a:buNone/>
            </a:pPr>
            <a:r>
              <a:t/>
            </a:r>
            <a:endParaRPr sz="1300">
              <a:solidFill>
                <a:srgbClr val="424242"/>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0"/>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Previous </a:t>
            </a:r>
            <a:r>
              <a:rPr lang="en"/>
              <a:t>Overall View of Design </a:t>
            </a:r>
            <a:endParaRPr/>
          </a:p>
          <a:p>
            <a:pPr indent="0" lvl="0" marL="0" rtl="0" algn="l">
              <a:spcBef>
                <a:spcPts val="0"/>
              </a:spcBef>
              <a:spcAft>
                <a:spcPts val="0"/>
              </a:spcAft>
              <a:buNone/>
            </a:pPr>
            <a:r>
              <a:t/>
            </a:r>
            <a:endParaRPr/>
          </a:p>
        </p:txBody>
      </p:sp>
      <p:sp>
        <p:nvSpPr>
          <p:cNvPr id="393" name="Google Shape;393;p20"/>
          <p:cNvSpPr txBox="1"/>
          <p:nvPr>
            <p:ph idx="1" type="body"/>
          </p:nvPr>
        </p:nvSpPr>
        <p:spPr>
          <a:xfrm>
            <a:off x="311700" y="1463425"/>
            <a:ext cx="8209200" cy="732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Font typeface="Maven Pro"/>
              <a:buChar char="●"/>
            </a:pPr>
            <a:r>
              <a:rPr lang="en">
                <a:latin typeface="Maven Pro"/>
                <a:ea typeface="Maven Pro"/>
                <a:cs typeface="Maven Pro"/>
                <a:sym typeface="Maven Pro"/>
              </a:rPr>
              <a:t>AlgorithmHandler directly controls the graph display</a:t>
            </a:r>
            <a:endParaRPr>
              <a:latin typeface="Maven Pro"/>
              <a:ea typeface="Maven Pro"/>
              <a:cs typeface="Maven Pro"/>
              <a:sym typeface="Maven Pro"/>
            </a:endParaRPr>
          </a:p>
          <a:p>
            <a:pPr indent="-311150" lvl="0" marL="457200" rtl="0" algn="l">
              <a:spcBef>
                <a:spcPts val="0"/>
              </a:spcBef>
              <a:spcAft>
                <a:spcPts val="0"/>
              </a:spcAft>
              <a:buSzPts val="1300"/>
              <a:buFont typeface="Maven Pro"/>
              <a:buChar char="●"/>
            </a:pPr>
            <a:r>
              <a:rPr lang="en">
                <a:latin typeface="Maven Pro"/>
                <a:ea typeface="Maven Pro"/>
                <a:cs typeface="Maven Pro"/>
                <a:sym typeface="Maven Pro"/>
              </a:rPr>
              <a:t>Difficult to implement edit mode</a:t>
            </a:r>
            <a:endParaRPr b="1" sz="1600">
              <a:latin typeface="Maven Pro"/>
              <a:ea typeface="Maven Pro"/>
              <a:cs typeface="Maven Pro"/>
              <a:sym typeface="Maven Pro"/>
            </a:endParaRPr>
          </a:p>
        </p:txBody>
      </p:sp>
      <p:sp>
        <p:nvSpPr>
          <p:cNvPr id="394" name="Google Shape;394;p20"/>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rgbClr val="5E5E5E"/>
                </a:solidFill>
              </a:rPr>
              <a:t>CA, VK, JM, NR, MZ</a:t>
            </a:r>
            <a:endParaRPr sz="1800">
              <a:solidFill>
                <a:srgbClr val="5E5E5E"/>
              </a:solidFill>
            </a:endParaRPr>
          </a:p>
        </p:txBody>
      </p:sp>
      <p:pic>
        <p:nvPicPr>
          <p:cNvPr id="395" name="Google Shape;395;p20"/>
          <p:cNvPicPr preferRelativeResize="0"/>
          <p:nvPr/>
        </p:nvPicPr>
        <p:blipFill>
          <a:blip r:embed="rId3">
            <a:alphaModFix/>
          </a:blip>
          <a:stretch>
            <a:fillRect/>
          </a:stretch>
        </p:blipFill>
        <p:spPr>
          <a:xfrm>
            <a:off x="1329200" y="3029425"/>
            <a:ext cx="6485576" cy="1434565"/>
          </a:xfrm>
          <a:prstGeom prst="rect">
            <a:avLst/>
          </a:prstGeom>
          <a:noFill/>
          <a:ln>
            <a:noFill/>
          </a:ln>
        </p:spPr>
      </p:pic>
      <p:sp>
        <p:nvSpPr>
          <p:cNvPr id="396" name="Google Shape;396;p20"/>
          <p:cNvSpPr txBox="1"/>
          <p:nvPr>
            <p:ph idx="1" type="body"/>
          </p:nvPr>
        </p:nvSpPr>
        <p:spPr>
          <a:xfrm>
            <a:off x="467400" y="1908750"/>
            <a:ext cx="8209200" cy="663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600">
                <a:solidFill>
                  <a:srgbClr val="5E5E5E"/>
                </a:solidFill>
              </a:rPr>
              <a:t>Original Design</a:t>
            </a:r>
            <a:endParaRPr b="1" sz="1600">
              <a:solidFill>
                <a:srgbClr val="5E5E5E"/>
              </a:solidFill>
            </a:endParaRPr>
          </a:p>
        </p:txBody>
      </p:sp>
      <p:sp>
        <p:nvSpPr>
          <p:cNvPr id="397" name="Google Shape;397;p20"/>
          <p:cNvSpPr txBox="1"/>
          <p:nvPr/>
        </p:nvSpPr>
        <p:spPr>
          <a:xfrm>
            <a:off x="6495550" y="3152250"/>
            <a:ext cx="12435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chemeClr val="lt1"/>
                </a:solidFill>
                <a:latin typeface="Nunito"/>
                <a:ea typeface="Nunito"/>
                <a:cs typeface="Nunito"/>
                <a:sym typeface="Nunito"/>
              </a:rPr>
              <a:t>Rendering Graphs</a:t>
            </a:r>
            <a:endParaRPr sz="1100">
              <a:solidFill>
                <a:schemeClr val="lt1"/>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1"/>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Overall View of Design </a:t>
            </a:r>
            <a:endParaRPr/>
          </a:p>
          <a:p>
            <a:pPr indent="0" lvl="0" marL="0" rtl="0" algn="l">
              <a:spcBef>
                <a:spcPts val="0"/>
              </a:spcBef>
              <a:spcAft>
                <a:spcPts val="0"/>
              </a:spcAft>
              <a:buNone/>
            </a:pPr>
            <a:r>
              <a:t/>
            </a:r>
            <a:endParaRPr/>
          </a:p>
        </p:txBody>
      </p:sp>
      <p:sp>
        <p:nvSpPr>
          <p:cNvPr id="403" name="Google Shape;403;p21"/>
          <p:cNvSpPr txBox="1"/>
          <p:nvPr/>
        </p:nvSpPr>
        <p:spPr>
          <a:xfrm>
            <a:off x="6380325" y="4681800"/>
            <a:ext cx="2763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rgbClr val="424242"/>
                </a:solidFill>
              </a:rPr>
              <a:t>CA, VK, JM, NR, MZ</a:t>
            </a:r>
            <a:endParaRPr sz="1800">
              <a:solidFill>
                <a:srgbClr val="424242"/>
              </a:solidFill>
            </a:endParaRPr>
          </a:p>
        </p:txBody>
      </p:sp>
      <p:sp>
        <p:nvSpPr>
          <p:cNvPr id="404" name="Google Shape;404;p21"/>
          <p:cNvSpPr txBox="1"/>
          <p:nvPr>
            <p:ph idx="1" type="body"/>
          </p:nvPr>
        </p:nvSpPr>
        <p:spPr>
          <a:xfrm>
            <a:off x="311700" y="1953650"/>
            <a:ext cx="3439800" cy="1465500"/>
          </a:xfrm>
          <a:prstGeom prst="rect">
            <a:avLst/>
          </a:prstGeom>
        </p:spPr>
        <p:txBody>
          <a:bodyPr anchorCtr="0" anchor="t" bIns="91425" lIns="91425" spcFirstLastPara="1" rIns="91425" wrap="square" tIns="91425">
            <a:noAutofit/>
          </a:bodyPr>
          <a:lstStyle/>
          <a:p>
            <a:pPr indent="-305593" lvl="0" marL="457200" rtl="0" algn="l">
              <a:spcBef>
                <a:spcPts val="0"/>
              </a:spcBef>
              <a:spcAft>
                <a:spcPts val="0"/>
              </a:spcAft>
              <a:buSzPts val="1213"/>
              <a:buFont typeface="Maven Pro"/>
              <a:buChar char="●"/>
            </a:pPr>
            <a:r>
              <a:rPr lang="en" sz="1212">
                <a:latin typeface="Maven Pro"/>
                <a:ea typeface="Maven Pro"/>
                <a:cs typeface="Maven Pro"/>
                <a:sym typeface="Maven Pro"/>
              </a:rPr>
              <a:t>MainController handles context switching between three modes</a:t>
            </a:r>
            <a:endParaRPr sz="1212">
              <a:latin typeface="Maven Pro"/>
              <a:ea typeface="Maven Pro"/>
              <a:cs typeface="Maven Pro"/>
              <a:sym typeface="Maven Pro"/>
            </a:endParaRPr>
          </a:p>
          <a:p>
            <a:pPr indent="-305593" lvl="0" marL="457200" rtl="0" algn="l">
              <a:spcBef>
                <a:spcPts val="0"/>
              </a:spcBef>
              <a:spcAft>
                <a:spcPts val="0"/>
              </a:spcAft>
              <a:buSzPts val="1213"/>
              <a:buFont typeface="Maven Pro"/>
              <a:buChar char="●"/>
            </a:pPr>
            <a:r>
              <a:rPr lang="en" sz="1212">
                <a:latin typeface="Maven Pro"/>
                <a:ea typeface="Maven Pro"/>
                <a:cs typeface="Maven Pro"/>
                <a:sym typeface="Maven Pro"/>
              </a:rPr>
              <a:t>Easily switch the current graph view based on active mode</a:t>
            </a:r>
            <a:endParaRPr b="1" sz="1400">
              <a:latin typeface="Maven Pro"/>
              <a:ea typeface="Maven Pro"/>
              <a:cs typeface="Maven Pro"/>
              <a:sym typeface="Maven Pro"/>
            </a:endParaRPr>
          </a:p>
        </p:txBody>
      </p:sp>
      <p:pic>
        <p:nvPicPr>
          <p:cNvPr id="405" name="Google Shape;405;p21"/>
          <p:cNvPicPr preferRelativeResize="0"/>
          <p:nvPr/>
        </p:nvPicPr>
        <p:blipFill>
          <a:blip r:embed="rId3">
            <a:alphaModFix/>
          </a:blip>
          <a:stretch>
            <a:fillRect/>
          </a:stretch>
        </p:blipFill>
        <p:spPr>
          <a:xfrm>
            <a:off x="3663800" y="1592300"/>
            <a:ext cx="4602107" cy="2712277"/>
          </a:xfrm>
          <a:prstGeom prst="rect">
            <a:avLst/>
          </a:prstGeom>
          <a:noFill/>
          <a:ln>
            <a:noFill/>
          </a:ln>
        </p:spPr>
      </p:pic>
      <p:sp>
        <p:nvSpPr>
          <p:cNvPr id="406" name="Google Shape;406;p21"/>
          <p:cNvSpPr txBox="1"/>
          <p:nvPr>
            <p:ph idx="1" type="body"/>
          </p:nvPr>
        </p:nvSpPr>
        <p:spPr>
          <a:xfrm>
            <a:off x="1860250" y="1198850"/>
            <a:ext cx="8209200" cy="6630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sz="1600">
                <a:solidFill>
                  <a:srgbClr val="5E5E5E"/>
                </a:solidFill>
              </a:rPr>
              <a:t>Updated Design</a:t>
            </a:r>
            <a:endParaRPr b="1" sz="1600">
              <a:solidFill>
                <a:srgbClr val="5E5E5E"/>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